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9" r:id="rId3"/>
    <p:sldId id="288" r:id="rId4"/>
    <p:sldId id="291" r:id="rId5"/>
    <p:sldId id="268" r:id="rId6"/>
    <p:sldId id="289" r:id="rId7"/>
    <p:sldId id="290" r:id="rId8"/>
    <p:sldId id="292" r:id="rId9"/>
    <p:sldId id="296" r:id="rId10"/>
    <p:sldId id="300" r:id="rId11"/>
    <p:sldId id="297" r:id="rId12"/>
    <p:sldId id="302" r:id="rId13"/>
    <p:sldId id="303" r:id="rId14"/>
    <p:sldId id="299" r:id="rId15"/>
    <p:sldId id="304" r:id="rId16"/>
    <p:sldId id="305" r:id="rId17"/>
    <p:sldId id="266" r:id="rId18"/>
    <p:sldId id="269" r:id="rId19"/>
    <p:sldId id="306" r:id="rId20"/>
    <p:sldId id="307" r:id="rId21"/>
    <p:sldId id="308" r:id="rId22"/>
    <p:sldId id="321" r:id="rId23"/>
    <p:sldId id="301" r:id="rId24"/>
    <p:sldId id="317" r:id="rId25"/>
    <p:sldId id="316" r:id="rId26"/>
    <p:sldId id="318" r:id="rId27"/>
    <p:sldId id="319" r:id="rId28"/>
    <p:sldId id="323" r:id="rId29"/>
    <p:sldId id="324" r:id="rId30"/>
    <p:sldId id="325" r:id="rId31"/>
    <p:sldId id="326" r:id="rId32"/>
    <p:sldId id="327" r:id="rId33"/>
    <p:sldId id="309" r:id="rId34"/>
    <p:sldId id="322" r:id="rId35"/>
    <p:sldId id="320" r:id="rId36"/>
    <p:sldId id="310" r:id="rId37"/>
    <p:sldId id="311" r:id="rId38"/>
    <p:sldId id="312" r:id="rId39"/>
    <p:sldId id="313" r:id="rId40"/>
    <p:sldId id="270" r:id="rId41"/>
    <p:sldId id="315" r:id="rId42"/>
    <p:sldId id="328" r:id="rId43"/>
    <p:sldId id="314" r:id="rId44"/>
    <p:sldId id="298" r:id="rId45"/>
    <p:sldId id="282" r:id="rId46"/>
    <p:sldId id="283" r:id="rId47"/>
    <p:sldId id="284" r:id="rId48"/>
    <p:sldId id="285" r:id="rId49"/>
    <p:sldId id="273" r:id="rId50"/>
    <p:sldId id="280" r:id="rId51"/>
    <p:sldId id="271" r:id="rId52"/>
    <p:sldId id="274" r:id="rId53"/>
    <p:sldId id="272" r:id="rId54"/>
    <p:sldId id="275" r:id="rId55"/>
    <p:sldId id="286" r:id="rId56"/>
    <p:sldId id="287" r:id="rId57"/>
    <p:sldId id="276"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F316EE0-8B58-4A6D-A7CC-D23AA35B37A3}">
          <p14:sldIdLst>
            <p14:sldId id="256"/>
            <p14:sldId id="279"/>
            <p14:sldId id="288"/>
            <p14:sldId id="291"/>
            <p14:sldId id="268"/>
            <p14:sldId id="289"/>
            <p14:sldId id="290"/>
            <p14:sldId id="292"/>
            <p14:sldId id="296"/>
            <p14:sldId id="300"/>
            <p14:sldId id="297"/>
            <p14:sldId id="302"/>
            <p14:sldId id="303"/>
            <p14:sldId id="299"/>
            <p14:sldId id="304"/>
            <p14:sldId id="305"/>
            <p14:sldId id="266"/>
            <p14:sldId id="269"/>
            <p14:sldId id="306"/>
            <p14:sldId id="307"/>
            <p14:sldId id="308"/>
            <p14:sldId id="321"/>
            <p14:sldId id="301"/>
            <p14:sldId id="317"/>
            <p14:sldId id="316"/>
            <p14:sldId id="318"/>
            <p14:sldId id="319"/>
            <p14:sldId id="323"/>
            <p14:sldId id="324"/>
            <p14:sldId id="325"/>
            <p14:sldId id="326"/>
            <p14:sldId id="327"/>
            <p14:sldId id="309"/>
            <p14:sldId id="322"/>
            <p14:sldId id="320"/>
            <p14:sldId id="310"/>
            <p14:sldId id="311"/>
            <p14:sldId id="312"/>
            <p14:sldId id="313"/>
            <p14:sldId id="270"/>
            <p14:sldId id="315"/>
            <p14:sldId id="328"/>
          </p14:sldIdLst>
        </p14:section>
        <p14:section name="Misc." id="{0348A622-F540-4227-AC23-EF51801C81DC}">
          <p14:sldIdLst>
            <p14:sldId id="314"/>
            <p14:sldId id="298"/>
            <p14:sldId id="282"/>
            <p14:sldId id="283"/>
            <p14:sldId id="284"/>
            <p14:sldId id="285"/>
            <p14:sldId id="273"/>
            <p14:sldId id="280"/>
            <p14:sldId id="271"/>
            <p14:sldId id="274"/>
            <p14:sldId id="272"/>
            <p14:sldId id="275"/>
            <p14:sldId id="286"/>
            <p14:sldId id="287"/>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1585"/>
    <a:srgbClr val="66CDAA"/>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21" autoAdjust="0"/>
    <p:restoredTop sz="94660"/>
  </p:normalViewPr>
  <p:slideViewPr>
    <p:cSldViewPr snapToGrid="0">
      <p:cViewPr varScale="1">
        <p:scale>
          <a:sx n="86" d="100"/>
          <a:sy n="86" d="100"/>
        </p:scale>
        <p:origin x="114"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sadoh\OneDrive\Documents\GitHub\dietarry_patterns\eg_data\NHANES\Laboratory_data\Ordination\Variance%20Exp.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779217629056317"/>
          <c:y val="8.7995183059382864E-2"/>
          <c:w val="0.63866603753182538"/>
          <c:h val="0.60675206643945623"/>
        </c:manualLayout>
      </c:layout>
      <c:lineChart>
        <c:grouping val="standard"/>
        <c:varyColors val="0"/>
        <c:ser>
          <c:idx val="0"/>
          <c:order val="0"/>
          <c:tx>
            <c:strRef>
              <c:f>Sheet1!$C$2</c:f>
              <c:strCache>
                <c:ptCount val="1"/>
                <c:pt idx="0">
                  <c:v>Axis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multiLvlStrRef>
              <c:f>Sheet1!$A$3:$B$10</c:f>
              <c:multiLvlStrCache>
                <c:ptCount val="8"/>
                <c:lvl>
                  <c:pt idx="0">
                    <c:v>WEIGHTED</c:v>
                  </c:pt>
                  <c:pt idx="1">
                    <c:v>Unweighted</c:v>
                  </c:pt>
                  <c:pt idx="2">
                    <c:v>WEIGHTED</c:v>
                  </c:pt>
                  <c:pt idx="3">
                    <c:v>Unweighted</c:v>
                  </c:pt>
                  <c:pt idx="4">
                    <c:v>WEIGHTED</c:v>
                  </c:pt>
                  <c:pt idx="5">
                    <c:v>Unweighted</c:v>
                  </c:pt>
                  <c:pt idx="6">
                    <c:v>WEIGHTED</c:v>
                  </c:pt>
                  <c:pt idx="7">
                    <c:v>Unweighted</c:v>
                  </c:pt>
                </c:lvl>
                <c:lvl>
                  <c:pt idx="0">
                    <c:v>Lv 2</c:v>
                  </c:pt>
                  <c:pt idx="2">
                    <c:v>Lv3</c:v>
                  </c:pt>
                  <c:pt idx="4">
                    <c:v>Lv4</c:v>
                  </c:pt>
                  <c:pt idx="6">
                    <c:v>Lv5</c:v>
                  </c:pt>
                </c:lvl>
              </c:multiLvlStrCache>
            </c:multiLvlStrRef>
          </c:cat>
          <c:val>
            <c:numRef>
              <c:f>Sheet1!$C$3:$C$10</c:f>
              <c:numCache>
                <c:formatCode>General</c:formatCode>
                <c:ptCount val="8"/>
                <c:pt idx="0">
                  <c:v>3.9</c:v>
                </c:pt>
                <c:pt idx="1">
                  <c:v>3.2</c:v>
                </c:pt>
                <c:pt idx="2">
                  <c:v>4.8</c:v>
                </c:pt>
                <c:pt idx="3">
                  <c:v>3.5</c:v>
                </c:pt>
                <c:pt idx="4" formatCode="0.0">
                  <c:v>3.9542746545876799</c:v>
                </c:pt>
                <c:pt idx="5" formatCode="0.0">
                  <c:v>3.4829880318681998</c:v>
                </c:pt>
                <c:pt idx="6" formatCode="0.0">
                  <c:v>3.9074108373495204</c:v>
                </c:pt>
                <c:pt idx="7" formatCode="0.0">
                  <c:v>3.2902051425716401</c:v>
                </c:pt>
              </c:numCache>
            </c:numRef>
          </c:val>
          <c:smooth val="0"/>
          <c:extLst>
            <c:ext xmlns:c16="http://schemas.microsoft.com/office/drawing/2014/chart" uri="{C3380CC4-5D6E-409C-BE32-E72D297353CC}">
              <c16:uniqueId val="{00000000-77FF-4E7B-A97A-E9E9905BB291}"/>
            </c:ext>
          </c:extLst>
        </c:ser>
        <c:ser>
          <c:idx val="1"/>
          <c:order val="1"/>
          <c:tx>
            <c:strRef>
              <c:f>Sheet1!$D$2</c:f>
              <c:strCache>
                <c:ptCount val="1"/>
                <c:pt idx="0">
                  <c:v>Axis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multiLvlStrRef>
              <c:f>Sheet1!$A$3:$B$10</c:f>
              <c:multiLvlStrCache>
                <c:ptCount val="8"/>
                <c:lvl>
                  <c:pt idx="0">
                    <c:v>WEIGHTED</c:v>
                  </c:pt>
                  <c:pt idx="1">
                    <c:v>Unweighted</c:v>
                  </c:pt>
                  <c:pt idx="2">
                    <c:v>WEIGHTED</c:v>
                  </c:pt>
                  <c:pt idx="3">
                    <c:v>Unweighted</c:v>
                  </c:pt>
                  <c:pt idx="4">
                    <c:v>WEIGHTED</c:v>
                  </c:pt>
                  <c:pt idx="5">
                    <c:v>Unweighted</c:v>
                  </c:pt>
                  <c:pt idx="6">
                    <c:v>WEIGHTED</c:v>
                  </c:pt>
                  <c:pt idx="7">
                    <c:v>Unweighted</c:v>
                  </c:pt>
                </c:lvl>
                <c:lvl>
                  <c:pt idx="0">
                    <c:v>Lv 2</c:v>
                  </c:pt>
                  <c:pt idx="2">
                    <c:v>Lv3</c:v>
                  </c:pt>
                  <c:pt idx="4">
                    <c:v>Lv4</c:v>
                  </c:pt>
                  <c:pt idx="6">
                    <c:v>Lv5</c:v>
                  </c:pt>
                </c:lvl>
              </c:multiLvlStrCache>
            </c:multiLvlStrRef>
          </c:cat>
          <c:val>
            <c:numRef>
              <c:f>Sheet1!$D$3:$D$10</c:f>
              <c:numCache>
                <c:formatCode>General</c:formatCode>
                <c:ptCount val="8"/>
                <c:pt idx="0">
                  <c:v>3.6</c:v>
                </c:pt>
                <c:pt idx="1">
                  <c:v>2.9</c:v>
                </c:pt>
                <c:pt idx="2">
                  <c:v>3.1</c:v>
                </c:pt>
                <c:pt idx="3">
                  <c:v>3</c:v>
                </c:pt>
                <c:pt idx="4" formatCode="0.0">
                  <c:v>3.7044773892449401</c:v>
                </c:pt>
                <c:pt idx="5" formatCode="0.0">
                  <c:v>2.9588064805526901</c:v>
                </c:pt>
                <c:pt idx="6" formatCode="0.0">
                  <c:v>3.4968255181406303</c:v>
                </c:pt>
                <c:pt idx="7" formatCode="0.0">
                  <c:v>2.6632395646743201</c:v>
                </c:pt>
              </c:numCache>
            </c:numRef>
          </c:val>
          <c:smooth val="0"/>
          <c:extLst>
            <c:ext xmlns:c16="http://schemas.microsoft.com/office/drawing/2014/chart" uri="{C3380CC4-5D6E-409C-BE32-E72D297353CC}">
              <c16:uniqueId val="{00000001-77FF-4E7B-A97A-E9E9905BB291}"/>
            </c:ext>
          </c:extLst>
        </c:ser>
        <c:ser>
          <c:idx val="2"/>
          <c:order val="2"/>
          <c:tx>
            <c:strRef>
              <c:f>Sheet1!$E$2</c:f>
              <c:strCache>
                <c:ptCount val="1"/>
                <c:pt idx="0">
                  <c:v>Axis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multiLvlStrRef>
              <c:f>Sheet1!$A$3:$B$10</c:f>
              <c:multiLvlStrCache>
                <c:ptCount val="8"/>
                <c:lvl>
                  <c:pt idx="0">
                    <c:v>WEIGHTED</c:v>
                  </c:pt>
                  <c:pt idx="1">
                    <c:v>Unweighted</c:v>
                  </c:pt>
                  <c:pt idx="2">
                    <c:v>WEIGHTED</c:v>
                  </c:pt>
                  <c:pt idx="3">
                    <c:v>Unweighted</c:v>
                  </c:pt>
                  <c:pt idx="4">
                    <c:v>WEIGHTED</c:v>
                  </c:pt>
                  <c:pt idx="5">
                    <c:v>Unweighted</c:v>
                  </c:pt>
                  <c:pt idx="6">
                    <c:v>WEIGHTED</c:v>
                  </c:pt>
                  <c:pt idx="7">
                    <c:v>Unweighted</c:v>
                  </c:pt>
                </c:lvl>
                <c:lvl>
                  <c:pt idx="0">
                    <c:v>Lv 2</c:v>
                  </c:pt>
                  <c:pt idx="2">
                    <c:v>Lv3</c:v>
                  </c:pt>
                  <c:pt idx="4">
                    <c:v>Lv4</c:v>
                  </c:pt>
                  <c:pt idx="6">
                    <c:v>Lv5</c:v>
                  </c:pt>
                </c:lvl>
              </c:multiLvlStrCache>
            </c:multiLvlStrRef>
          </c:cat>
          <c:val>
            <c:numRef>
              <c:f>Sheet1!$E$3:$E$10</c:f>
              <c:numCache>
                <c:formatCode>General</c:formatCode>
                <c:ptCount val="8"/>
                <c:pt idx="0">
                  <c:v>3.1</c:v>
                </c:pt>
                <c:pt idx="1">
                  <c:v>2.7</c:v>
                </c:pt>
                <c:pt idx="2">
                  <c:v>2.7</c:v>
                </c:pt>
                <c:pt idx="3">
                  <c:v>2.7</c:v>
                </c:pt>
                <c:pt idx="4" formatCode="0.0">
                  <c:v>3.13077568925558</c:v>
                </c:pt>
                <c:pt idx="5" formatCode="0.0">
                  <c:v>2.59992914349113</c:v>
                </c:pt>
                <c:pt idx="6" formatCode="0.0">
                  <c:v>2.8139372111961301</c:v>
                </c:pt>
                <c:pt idx="7" formatCode="0.0">
                  <c:v>2.61424555031211</c:v>
                </c:pt>
              </c:numCache>
            </c:numRef>
          </c:val>
          <c:smooth val="0"/>
          <c:extLst>
            <c:ext xmlns:c16="http://schemas.microsoft.com/office/drawing/2014/chart" uri="{C3380CC4-5D6E-409C-BE32-E72D297353CC}">
              <c16:uniqueId val="{00000002-77FF-4E7B-A97A-E9E9905BB291}"/>
            </c:ext>
          </c:extLst>
        </c:ser>
        <c:ser>
          <c:idx val="3"/>
          <c:order val="3"/>
          <c:tx>
            <c:strRef>
              <c:f>Sheet1!$F$2</c:f>
              <c:strCache>
                <c:ptCount val="1"/>
                <c:pt idx="0">
                  <c:v>Axis 4</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multiLvlStrRef>
              <c:f>Sheet1!$A$3:$B$10</c:f>
              <c:multiLvlStrCache>
                <c:ptCount val="8"/>
                <c:lvl>
                  <c:pt idx="0">
                    <c:v>WEIGHTED</c:v>
                  </c:pt>
                  <c:pt idx="1">
                    <c:v>Unweighted</c:v>
                  </c:pt>
                  <c:pt idx="2">
                    <c:v>WEIGHTED</c:v>
                  </c:pt>
                  <c:pt idx="3">
                    <c:v>Unweighted</c:v>
                  </c:pt>
                  <c:pt idx="4">
                    <c:v>WEIGHTED</c:v>
                  </c:pt>
                  <c:pt idx="5">
                    <c:v>Unweighted</c:v>
                  </c:pt>
                  <c:pt idx="6">
                    <c:v>WEIGHTED</c:v>
                  </c:pt>
                  <c:pt idx="7">
                    <c:v>Unweighted</c:v>
                  </c:pt>
                </c:lvl>
                <c:lvl>
                  <c:pt idx="0">
                    <c:v>Lv 2</c:v>
                  </c:pt>
                  <c:pt idx="2">
                    <c:v>Lv3</c:v>
                  </c:pt>
                  <c:pt idx="4">
                    <c:v>Lv4</c:v>
                  </c:pt>
                  <c:pt idx="6">
                    <c:v>Lv5</c:v>
                  </c:pt>
                </c:lvl>
              </c:multiLvlStrCache>
            </c:multiLvlStrRef>
          </c:cat>
          <c:val>
            <c:numRef>
              <c:f>Sheet1!$F$3:$F$10</c:f>
              <c:numCache>
                <c:formatCode>General</c:formatCode>
                <c:ptCount val="8"/>
                <c:pt idx="0">
                  <c:v>2.8</c:v>
                </c:pt>
                <c:pt idx="1">
                  <c:v>2.5</c:v>
                </c:pt>
                <c:pt idx="2">
                  <c:v>2.6</c:v>
                </c:pt>
                <c:pt idx="3">
                  <c:v>2.6</c:v>
                </c:pt>
                <c:pt idx="4" formatCode="0.0">
                  <c:v>2.6636741137453099</c:v>
                </c:pt>
                <c:pt idx="5" formatCode="0.0">
                  <c:v>2.43118611590597</c:v>
                </c:pt>
                <c:pt idx="6" formatCode="0.0">
                  <c:v>2.71275387200351</c:v>
                </c:pt>
                <c:pt idx="7" formatCode="0.0">
                  <c:v>2.2847314618658898</c:v>
                </c:pt>
              </c:numCache>
            </c:numRef>
          </c:val>
          <c:smooth val="0"/>
          <c:extLst>
            <c:ext xmlns:c16="http://schemas.microsoft.com/office/drawing/2014/chart" uri="{C3380CC4-5D6E-409C-BE32-E72D297353CC}">
              <c16:uniqueId val="{00000003-77FF-4E7B-A97A-E9E9905BB291}"/>
            </c:ext>
          </c:extLst>
        </c:ser>
        <c:dLbls>
          <c:showLegendKey val="0"/>
          <c:showVal val="0"/>
          <c:showCatName val="0"/>
          <c:showSerName val="0"/>
          <c:showPercent val="0"/>
          <c:showBubbleSize val="0"/>
        </c:dLbls>
        <c:marker val="1"/>
        <c:smooth val="0"/>
        <c:axId val="828559552"/>
        <c:axId val="828555616"/>
      </c:lineChart>
      <c:catAx>
        <c:axId val="82855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828555616"/>
        <c:crosses val="autoZero"/>
        <c:auto val="1"/>
        <c:lblAlgn val="ctr"/>
        <c:lblOffset val="100"/>
        <c:noMultiLvlLbl val="0"/>
      </c:catAx>
      <c:valAx>
        <c:axId val="828555616"/>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t>% variance explained</a:t>
                </a:r>
              </a:p>
            </c:rich>
          </c:tx>
          <c:layout>
            <c:manualLayout>
              <c:xMode val="edge"/>
              <c:yMode val="edge"/>
              <c:x val="1.4361713557735108E-2"/>
              <c:y val="0.35690262597772293"/>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828559552"/>
        <c:crosses val="autoZero"/>
        <c:crossBetween val="between"/>
      </c:valAx>
      <c:spPr>
        <a:noFill/>
        <a:ln>
          <a:solidFill>
            <a:srgbClr val="D9D9D9"/>
          </a:solidFill>
        </a:ln>
        <a:effectLst/>
      </c:spPr>
    </c:plotArea>
    <c:legend>
      <c:legendPos val="b"/>
      <c:layout>
        <c:manualLayout>
          <c:xMode val="edge"/>
          <c:yMode val="edge"/>
          <c:x val="0.78702566673547825"/>
          <c:y val="0.18127002781368748"/>
          <c:w val="0.18227648510228353"/>
          <c:h val="0.4168880009401810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spPr>
    <a:solidFill>
      <a:schemeClr val="bg1"/>
    </a:solidFill>
    <a:ln w="9525" cap="flat" cmpd="sng" algn="ctr">
      <a:noFill/>
      <a:round/>
    </a:ln>
    <a:effectLst/>
  </c:spPr>
  <c:txPr>
    <a:bodyPr/>
    <a:lstStyle/>
    <a:p>
      <a:pPr>
        <a:defRPr sz="1200"/>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percentStacked"/>
        <c:varyColors val="0"/>
        <c:ser>
          <c:idx val="1"/>
          <c:order val="0"/>
          <c:tx>
            <c:strRef>
              <c:f>Sheet1!$B$1</c:f>
              <c:strCache>
                <c:ptCount val="1"/>
                <c:pt idx="0">
                  <c:v>Normal</c:v>
                </c:pt>
              </c:strCache>
            </c:strRef>
          </c:tx>
          <c:spPr>
            <a:solidFill>
              <a:srgbClr val="66CDAA"/>
            </a:solidFill>
            <a:ln>
              <a:noFill/>
            </a:ln>
            <a:effectLst/>
          </c:spPr>
          <c:invertIfNegative val="0"/>
          <c:cat>
            <c:numRef>
              <c:f>Sheet1!$A$2:$A$22</c:f>
              <c:numCache>
                <c:formatCode>General</c:formatCode>
                <c:ptCount val="21"/>
                <c:pt idx="0">
                  <c:v>60</c:v>
                </c:pt>
                <c:pt idx="1">
                  <c:v>61</c:v>
                </c:pt>
                <c:pt idx="2">
                  <c:v>62</c:v>
                </c:pt>
                <c:pt idx="3">
                  <c:v>63</c:v>
                </c:pt>
                <c:pt idx="4">
                  <c:v>64</c:v>
                </c:pt>
                <c:pt idx="5">
                  <c:v>65</c:v>
                </c:pt>
                <c:pt idx="6">
                  <c:v>66</c:v>
                </c:pt>
                <c:pt idx="7">
                  <c:v>67</c:v>
                </c:pt>
                <c:pt idx="8">
                  <c:v>68</c:v>
                </c:pt>
                <c:pt idx="9">
                  <c:v>69</c:v>
                </c:pt>
                <c:pt idx="10">
                  <c:v>70</c:v>
                </c:pt>
                <c:pt idx="11">
                  <c:v>71</c:v>
                </c:pt>
                <c:pt idx="12">
                  <c:v>72</c:v>
                </c:pt>
                <c:pt idx="13">
                  <c:v>73</c:v>
                </c:pt>
                <c:pt idx="14">
                  <c:v>74</c:v>
                </c:pt>
                <c:pt idx="15">
                  <c:v>75</c:v>
                </c:pt>
                <c:pt idx="16">
                  <c:v>76</c:v>
                </c:pt>
                <c:pt idx="17">
                  <c:v>77</c:v>
                </c:pt>
                <c:pt idx="18">
                  <c:v>78</c:v>
                </c:pt>
                <c:pt idx="19">
                  <c:v>79</c:v>
                </c:pt>
                <c:pt idx="20">
                  <c:v>80</c:v>
                </c:pt>
              </c:numCache>
            </c:numRef>
          </c:cat>
          <c:val>
            <c:numRef>
              <c:f>Sheet1!$B$2:$B$22</c:f>
              <c:numCache>
                <c:formatCode>General</c:formatCode>
                <c:ptCount val="21"/>
                <c:pt idx="0">
                  <c:v>4</c:v>
                </c:pt>
                <c:pt idx="1">
                  <c:v>5</c:v>
                </c:pt>
                <c:pt idx="2">
                  <c:v>1</c:v>
                </c:pt>
                <c:pt idx="3">
                  <c:v>4</c:v>
                </c:pt>
                <c:pt idx="4">
                  <c:v>2</c:v>
                </c:pt>
                <c:pt idx="5">
                  <c:v>5</c:v>
                </c:pt>
                <c:pt idx="6">
                  <c:v>2</c:v>
                </c:pt>
                <c:pt idx="7">
                  <c:v>3</c:v>
                </c:pt>
                <c:pt idx="8">
                  <c:v>1</c:v>
                </c:pt>
                <c:pt idx="9">
                  <c:v>2</c:v>
                </c:pt>
                <c:pt idx="10">
                  <c:v>5</c:v>
                </c:pt>
                <c:pt idx="11">
                  <c:v>0</c:v>
                </c:pt>
                <c:pt idx="12">
                  <c:v>0</c:v>
                </c:pt>
                <c:pt idx="13">
                  <c:v>1</c:v>
                </c:pt>
                <c:pt idx="14">
                  <c:v>1</c:v>
                </c:pt>
                <c:pt idx="15">
                  <c:v>3</c:v>
                </c:pt>
                <c:pt idx="16">
                  <c:v>3</c:v>
                </c:pt>
                <c:pt idx="17">
                  <c:v>3</c:v>
                </c:pt>
                <c:pt idx="18">
                  <c:v>0</c:v>
                </c:pt>
                <c:pt idx="19">
                  <c:v>2</c:v>
                </c:pt>
                <c:pt idx="20">
                  <c:v>11</c:v>
                </c:pt>
              </c:numCache>
            </c:numRef>
          </c:val>
          <c:extLst>
            <c:ext xmlns:c16="http://schemas.microsoft.com/office/drawing/2014/chart" uri="{C3380CC4-5D6E-409C-BE32-E72D297353CC}">
              <c16:uniqueId val="{00000000-DEC3-440B-907B-46A80B7C5E50}"/>
            </c:ext>
          </c:extLst>
        </c:ser>
        <c:ser>
          <c:idx val="2"/>
          <c:order val="1"/>
          <c:tx>
            <c:strRef>
              <c:f>Sheet1!$C$1</c:f>
              <c:strCache>
                <c:ptCount val="1"/>
                <c:pt idx="0">
                  <c:v>Prediabetic</c:v>
                </c:pt>
              </c:strCache>
            </c:strRef>
          </c:tx>
          <c:spPr>
            <a:solidFill>
              <a:srgbClr val="FFC000"/>
            </a:solidFill>
            <a:ln>
              <a:noFill/>
            </a:ln>
            <a:effectLst/>
          </c:spPr>
          <c:invertIfNegative val="0"/>
          <c:cat>
            <c:numRef>
              <c:f>Sheet1!$A$2:$A$22</c:f>
              <c:numCache>
                <c:formatCode>General</c:formatCode>
                <c:ptCount val="21"/>
                <c:pt idx="0">
                  <c:v>60</c:v>
                </c:pt>
                <c:pt idx="1">
                  <c:v>61</c:v>
                </c:pt>
                <c:pt idx="2">
                  <c:v>62</c:v>
                </c:pt>
                <c:pt idx="3">
                  <c:v>63</c:v>
                </c:pt>
                <c:pt idx="4">
                  <c:v>64</c:v>
                </c:pt>
                <c:pt idx="5">
                  <c:v>65</c:v>
                </c:pt>
                <c:pt idx="6">
                  <c:v>66</c:v>
                </c:pt>
                <c:pt idx="7">
                  <c:v>67</c:v>
                </c:pt>
                <c:pt idx="8">
                  <c:v>68</c:v>
                </c:pt>
                <c:pt idx="9">
                  <c:v>69</c:v>
                </c:pt>
                <c:pt idx="10">
                  <c:v>70</c:v>
                </c:pt>
                <c:pt idx="11">
                  <c:v>71</c:v>
                </c:pt>
                <c:pt idx="12">
                  <c:v>72</c:v>
                </c:pt>
                <c:pt idx="13">
                  <c:v>73</c:v>
                </c:pt>
                <c:pt idx="14">
                  <c:v>74</c:v>
                </c:pt>
                <c:pt idx="15">
                  <c:v>75</c:v>
                </c:pt>
                <c:pt idx="16">
                  <c:v>76</c:v>
                </c:pt>
                <c:pt idx="17">
                  <c:v>77</c:v>
                </c:pt>
                <c:pt idx="18">
                  <c:v>78</c:v>
                </c:pt>
                <c:pt idx="19">
                  <c:v>79</c:v>
                </c:pt>
                <c:pt idx="20">
                  <c:v>80</c:v>
                </c:pt>
              </c:numCache>
            </c:numRef>
          </c:cat>
          <c:val>
            <c:numRef>
              <c:f>Sheet1!$C$2:$C$22</c:f>
              <c:numCache>
                <c:formatCode>General</c:formatCode>
                <c:ptCount val="21"/>
                <c:pt idx="0">
                  <c:v>7</c:v>
                </c:pt>
                <c:pt idx="1">
                  <c:v>12</c:v>
                </c:pt>
                <c:pt idx="2">
                  <c:v>9</c:v>
                </c:pt>
                <c:pt idx="3">
                  <c:v>1</c:v>
                </c:pt>
                <c:pt idx="4">
                  <c:v>7</c:v>
                </c:pt>
                <c:pt idx="5">
                  <c:v>5</c:v>
                </c:pt>
                <c:pt idx="6">
                  <c:v>11</c:v>
                </c:pt>
                <c:pt idx="7">
                  <c:v>6</c:v>
                </c:pt>
                <c:pt idx="8">
                  <c:v>5</c:v>
                </c:pt>
                <c:pt idx="9">
                  <c:v>10</c:v>
                </c:pt>
                <c:pt idx="10">
                  <c:v>9</c:v>
                </c:pt>
                <c:pt idx="11">
                  <c:v>4</c:v>
                </c:pt>
                <c:pt idx="12">
                  <c:v>8</c:v>
                </c:pt>
                <c:pt idx="13">
                  <c:v>4</c:v>
                </c:pt>
                <c:pt idx="14">
                  <c:v>7</c:v>
                </c:pt>
                <c:pt idx="15">
                  <c:v>6</c:v>
                </c:pt>
                <c:pt idx="16">
                  <c:v>6</c:v>
                </c:pt>
                <c:pt idx="17">
                  <c:v>3</c:v>
                </c:pt>
                <c:pt idx="18">
                  <c:v>4</c:v>
                </c:pt>
                <c:pt idx="19">
                  <c:v>3</c:v>
                </c:pt>
                <c:pt idx="20">
                  <c:v>20</c:v>
                </c:pt>
              </c:numCache>
            </c:numRef>
          </c:val>
          <c:extLst>
            <c:ext xmlns:c16="http://schemas.microsoft.com/office/drawing/2014/chart" uri="{C3380CC4-5D6E-409C-BE32-E72D297353CC}">
              <c16:uniqueId val="{00000001-DEC3-440B-907B-46A80B7C5E50}"/>
            </c:ext>
          </c:extLst>
        </c:ser>
        <c:ser>
          <c:idx val="3"/>
          <c:order val="2"/>
          <c:tx>
            <c:strRef>
              <c:f>Sheet1!$D$1</c:f>
              <c:strCache>
                <c:ptCount val="1"/>
                <c:pt idx="0">
                  <c:v>Diabetic</c:v>
                </c:pt>
              </c:strCache>
            </c:strRef>
          </c:tx>
          <c:spPr>
            <a:solidFill>
              <a:schemeClr val="accent6">
                <a:lumMod val="60000"/>
              </a:schemeClr>
            </a:solidFill>
            <a:ln>
              <a:noFill/>
            </a:ln>
            <a:effectLst/>
          </c:spPr>
          <c:invertIfNegative val="0"/>
          <c:cat>
            <c:numRef>
              <c:f>Sheet1!$A$2:$A$22</c:f>
              <c:numCache>
                <c:formatCode>General</c:formatCode>
                <c:ptCount val="21"/>
                <c:pt idx="0">
                  <c:v>60</c:v>
                </c:pt>
                <c:pt idx="1">
                  <c:v>61</c:v>
                </c:pt>
                <c:pt idx="2">
                  <c:v>62</c:v>
                </c:pt>
                <c:pt idx="3">
                  <c:v>63</c:v>
                </c:pt>
                <c:pt idx="4">
                  <c:v>64</c:v>
                </c:pt>
                <c:pt idx="5">
                  <c:v>65</c:v>
                </c:pt>
                <c:pt idx="6">
                  <c:v>66</c:v>
                </c:pt>
                <c:pt idx="7">
                  <c:v>67</c:v>
                </c:pt>
                <c:pt idx="8">
                  <c:v>68</c:v>
                </c:pt>
                <c:pt idx="9">
                  <c:v>69</c:v>
                </c:pt>
                <c:pt idx="10">
                  <c:v>70</c:v>
                </c:pt>
                <c:pt idx="11">
                  <c:v>71</c:v>
                </c:pt>
                <c:pt idx="12">
                  <c:v>72</c:v>
                </c:pt>
                <c:pt idx="13">
                  <c:v>73</c:v>
                </c:pt>
                <c:pt idx="14">
                  <c:v>74</c:v>
                </c:pt>
                <c:pt idx="15">
                  <c:v>75</c:v>
                </c:pt>
                <c:pt idx="16">
                  <c:v>76</c:v>
                </c:pt>
                <c:pt idx="17">
                  <c:v>77</c:v>
                </c:pt>
                <c:pt idx="18">
                  <c:v>78</c:v>
                </c:pt>
                <c:pt idx="19">
                  <c:v>79</c:v>
                </c:pt>
                <c:pt idx="20">
                  <c:v>80</c:v>
                </c:pt>
              </c:numCache>
            </c:numRef>
          </c:cat>
          <c:val>
            <c:numRef>
              <c:f>Sheet1!$D$2:$D$22</c:f>
              <c:numCache>
                <c:formatCode>General</c:formatCode>
                <c:ptCount val="21"/>
                <c:pt idx="0">
                  <c:v>6</c:v>
                </c:pt>
                <c:pt idx="1">
                  <c:v>5</c:v>
                </c:pt>
                <c:pt idx="2">
                  <c:v>4</c:v>
                </c:pt>
                <c:pt idx="3">
                  <c:v>7</c:v>
                </c:pt>
                <c:pt idx="4">
                  <c:v>4</c:v>
                </c:pt>
                <c:pt idx="5">
                  <c:v>7</c:v>
                </c:pt>
                <c:pt idx="6">
                  <c:v>1</c:v>
                </c:pt>
                <c:pt idx="7">
                  <c:v>2</c:v>
                </c:pt>
                <c:pt idx="8">
                  <c:v>2</c:v>
                </c:pt>
                <c:pt idx="9">
                  <c:v>1</c:v>
                </c:pt>
                <c:pt idx="10">
                  <c:v>1</c:v>
                </c:pt>
                <c:pt idx="11">
                  <c:v>7</c:v>
                </c:pt>
                <c:pt idx="12">
                  <c:v>3</c:v>
                </c:pt>
                <c:pt idx="13">
                  <c:v>4</c:v>
                </c:pt>
                <c:pt idx="14">
                  <c:v>4</c:v>
                </c:pt>
                <c:pt idx="15">
                  <c:v>2</c:v>
                </c:pt>
                <c:pt idx="16">
                  <c:v>0</c:v>
                </c:pt>
                <c:pt idx="17">
                  <c:v>1</c:v>
                </c:pt>
                <c:pt idx="18">
                  <c:v>2</c:v>
                </c:pt>
                <c:pt idx="19">
                  <c:v>0</c:v>
                </c:pt>
                <c:pt idx="20">
                  <c:v>12</c:v>
                </c:pt>
              </c:numCache>
            </c:numRef>
          </c:val>
          <c:extLst>
            <c:ext xmlns:c16="http://schemas.microsoft.com/office/drawing/2014/chart" uri="{C3380CC4-5D6E-409C-BE32-E72D297353CC}">
              <c16:uniqueId val="{00000002-DEC3-440B-907B-46A80B7C5E50}"/>
            </c:ext>
          </c:extLst>
        </c:ser>
        <c:dLbls>
          <c:showLegendKey val="0"/>
          <c:showVal val="0"/>
          <c:showCatName val="0"/>
          <c:showSerName val="0"/>
          <c:showPercent val="0"/>
          <c:showBubbleSize val="0"/>
        </c:dLbls>
        <c:gapWidth val="150"/>
        <c:overlap val="100"/>
        <c:axId val="544531208"/>
        <c:axId val="544532520"/>
      </c:barChart>
      <c:catAx>
        <c:axId val="544531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544532520"/>
        <c:crosses val="autoZero"/>
        <c:auto val="1"/>
        <c:lblAlgn val="ctr"/>
        <c:lblOffset val="100"/>
        <c:noMultiLvlLbl val="0"/>
      </c:catAx>
      <c:valAx>
        <c:axId val="5445325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544531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latin typeface="Arial" panose="020B0604020202020204" pitchFamily="34" charset="0"/>
          <a:cs typeface="Arial" panose="020B0604020202020204" pitchFamily="34" charset="0"/>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DF38-1837-82AC-619E-95DA00512D7B}"/>
              </a:ext>
            </a:extLst>
          </p:cNvPr>
          <p:cNvSpPr>
            <a:spLocks noGrp="1"/>
          </p:cNvSpPr>
          <p:nvPr>
            <p:ph type="ctrTitle"/>
          </p:nvPr>
        </p:nvSpPr>
        <p:spPr>
          <a:xfrm>
            <a:off x="1524000" y="1122363"/>
            <a:ext cx="9144000" cy="2387600"/>
          </a:xfrm>
        </p:spPr>
        <p:txBody>
          <a:bodyPr anchor="b">
            <a:normAutofit/>
          </a:bodyPr>
          <a:lstStyle>
            <a:lvl1pPr algn="ctr">
              <a:defRPr sz="5000">
                <a:latin typeface="Amasis MT Pro Black" panose="02040A04050005020304" pitchFamily="18" charset="0"/>
                <a:cs typeface="Aharoni" panose="02010803020104030203" pitchFamily="2" charset="-79"/>
              </a:defRPr>
            </a:lvl1pPr>
          </a:lstStyle>
          <a:p>
            <a:r>
              <a:rPr lang="en-US"/>
              <a:t>Click to edit Master title style</a:t>
            </a:r>
          </a:p>
        </p:txBody>
      </p:sp>
      <p:sp>
        <p:nvSpPr>
          <p:cNvPr id="3" name="Subtitle 2">
            <a:extLst>
              <a:ext uri="{FF2B5EF4-FFF2-40B4-BE49-F238E27FC236}">
                <a16:creationId xmlns:a16="http://schemas.microsoft.com/office/drawing/2014/main" id="{DD94A95C-E467-D25B-C9C3-E6EFA5B12356}"/>
              </a:ext>
            </a:extLst>
          </p:cNvPr>
          <p:cNvSpPr>
            <a:spLocks noGrp="1"/>
          </p:cNvSpPr>
          <p:nvPr>
            <p:ph type="subTitle" idx="1"/>
          </p:nvPr>
        </p:nvSpPr>
        <p:spPr>
          <a:xfrm>
            <a:off x="1524000" y="3602038"/>
            <a:ext cx="9144000" cy="1655762"/>
          </a:xfrm>
        </p:spPr>
        <p:txBody>
          <a:bodyPr/>
          <a:lstStyle>
            <a:lvl1pPr marL="0" indent="0" algn="ctr">
              <a:buNone/>
              <a:defRPr sz="2400">
                <a:latin typeface="Abadi" panose="020B06040201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5D9A47-C44E-5618-A194-599D9FBB8D14}"/>
              </a:ext>
            </a:extLst>
          </p:cNvPr>
          <p:cNvSpPr>
            <a:spLocks noGrp="1"/>
          </p:cNvSpPr>
          <p:nvPr>
            <p:ph type="dt" sz="half" idx="10"/>
          </p:nvPr>
        </p:nvSpPr>
        <p:spPr/>
        <p:txBody>
          <a:bodyPr/>
          <a:lstStyle>
            <a:lvl1pPr>
              <a:defRPr>
                <a:latin typeface="Abadi" panose="020B0604020104020204" pitchFamily="34" charset="0"/>
              </a:defRPr>
            </a:lvl1pPr>
          </a:lstStyle>
          <a:p>
            <a:fld id="{D37C2CC6-8D09-460E-A36A-8BF1F4A55F79}" type="datetimeFigureOut">
              <a:rPr lang="en-US" smtClean="0"/>
              <a:pPr/>
              <a:t>10/30/2022</a:t>
            </a:fld>
            <a:endParaRPr lang="en-US" dirty="0"/>
          </a:p>
        </p:txBody>
      </p:sp>
      <p:sp>
        <p:nvSpPr>
          <p:cNvPr id="5" name="Footer Placeholder 4">
            <a:extLst>
              <a:ext uri="{FF2B5EF4-FFF2-40B4-BE49-F238E27FC236}">
                <a16:creationId xmlns:a16="http://schemas.microsoft.com/office/drawing/2014/main" id="{1FCCA90F-38AE-6174-640C-229A5E8C10C3}"/>
              </a:ext>
            </a:extLst>
          </p:cNvPr>
          <p:cNvSpPr>
            <a:spLocks noGrp="1"/>
          </p:cNvSpPr>
          <p:nvPr>
            <p:ph type="ftr" sz="quarter" idx="11"/>
          </p:nvPr>
        </p:nvSpPr>
        <p:spPr/>
        <p:txBody>
          <a:bodyPr/>
          <a:lstStyle>
            <a:lvl1pPr>
              <a:defRPr>
                <a:latin typeface="Abadi" panose="020B0604020104020204" pitchFamily="34" charset="0"/>
              </a:defRPr>
            </a:lvl1pPr>
          </a:lstStyle>
          <a:p>
            <a:endParaRPr lang="en-US" dirty="0"/>
          </a:p>
        </p:txBody>
      </p:sp>
      <p:sp>
        <p:nvSpPr>
          <p:cNvPr id="6" name="Slide Number Placeholder 5">
            <a:extLst>
              <a:ext uri="{FF2B5EF4-FFF2-40B4-BE49-F238E27FC236}">
                <a16:creationId xmlns:a16="http://schemas.microsoft.com/office/drawing/2014/main" id="{77D0A4FB-794F-5776-8EED-579C07EF3BA4}"/>
              </a:ext>
            </a:extLst>
          </p:cNvPr>
          <p:cNvSpPr>
            <a:spLocks noGrp="1"/>
          </p:cNvSpPr>
          <p:nvPr>
            <p:ph type="sldNum" sz="quarter" idx="12"/>
          </p:nvPr>
        </p:nvSpPr>
        <p:spPr/>
        <p:txBody>
          <a:bodyPr/>
          <a:lstStyle>
            <a:lvl1pPr>
              <a:defRPr>
                <a:latin typeface="Abadi" panose="020B0604020104020204" pitchFamily="34" charset="0"/>
              </a:defRPr>
            </a:lvl1pPr>
          </a:lstStyle>
          <a:p>
            <a:fld id="{76EA74F9-FD14-4293-9E29-B117371A6FCF}" type="slidenum">
              <a:rPr lang="en-US" smtClean="0"/>
              <a:pPr/>
              <a:t>‹#›</a:t>
            </a:fld>
            <a:endParaRPr lang="en-US" dirty="0"/>
          </a:p>
        </p:txBody>
      </p:sp>
    </p:spTree>
    <p:extLst>
      <p:ext uri="{BB962C8B-B14F-4D97-AF65-F5344CB8AC3E}">
        <p14:creationId xmlns:p14="http://schemas.microsoft.com/office/powerpoint/2010/main" val="999520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7EE3B-8A99-A183-1E7D-5F7F5A074D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FF8E3C-D1CB-5938-0C15-77E4FC79E3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348768-389B-BF83-A6C2-E9D204933728}"/>
              </a:ext>
            </a:extLst>
          </p:cNvPr>
          <p:cNvSpPr>
            <a:spLocks noGrp="1"/>
          </p:cNvSpPr>
          <p:nvPr>
            <p:ph type="dt" sz="half" idx="10"/>
          </p:nvPr>
        </p:nvSpPr>
        <p:spPr/>
        <p:txBody>
          <a:bodyPr/>
          <a:lstStyle/>
          <a:p>
            <a:fld id="{D37C2CC6-8D09-460E-A36A-8BF1F4A55F79}" type="datetimeFigureOut">
              <a:rPr lang="en-US" smtClean="0"/>
              <a:t>10/30/2022</a:t>
            </a:fld>
            <a:endParaRPr lang="en-US" dirty="0"/>
          </a:p>
        </p:txBody>
      </p:sp>
      <p:sp>
        <p:nvSpPr>
          <p:cNvPr id="5" name="Footer Placeholder 4">
            <a:extLst>
              <a:ext uri="{FF2B5EF4-FFF2-40B4-BE49-F238E27FC236}">
                <a16:creationId xmlns:a16="http://schemas.microsoft.com/office/drawing/2014/main" id="{ECC721B3-CEC4-AE87-3285-FAA1F14C8A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8CCE72-4F9E-2D82-1B40-C105289ADBBC}"/>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2396520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27F899-FE6A-6C82-7D65-C2FA264A6F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2E7A26-801F-2DF5-EACA-59682DF238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E51F20-59FD-EF88-D975-1B827FF6C8B6}"/>
              </a:ext>
            </a:extLst>
          </p:cNvPr>
          <p:cNvSpPr>
            <a:spLocks noGrp="1"/>
          </p:cNvSpPr>
          <p:nvPr>
            <p:ph type="dt" sz="half" idx="10"/>
          </p:nvPr>
        </p:nvSpPr>
        <p:spPr/>
        <p:txBody>
          <a:bodyPr/>
          <a:lstStyle/>
          <a:p>
            <a:fld id="{D37C2CC6-8D09-460E-A36A-8BF1F4A55F79}" type="datetimeFigureOut">
              <a:rPr lang="en-US" smtClean="0"/>
              <a:t>10/30/2022</a:t>
            </a:fld>
            <a:endParaRPr lang="en-US" dirty="0"/>
          </a:p>
        </p:txBody>
      </p:sp>
      <p:sp>
        <p:nvSpPr>
          <p:cNvPr id="5" name="Footer Placeholder 4">
            <a:extLst>
              <a:ext uri="{FF2B5EF4-FFF2-40B4-BE49-F238E27FC236}">
                <a16:creationId xmlns:a16="http://schemas.microsoft.com/office/drawing/2014/main" id="{05644CF6-BD4F-5D80-7EF8-D47070B1115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612DA5-9BDA-2A78-9C44-F4BDED9E32CD}"/>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2314599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5E56A-A5F2-ED29-A5CE-2B6DEE034827}"/>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83FABBB-98F3-A536-DD1E-D4261317950C}"/>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682A24-7A8A-80AD-6D8F-9FEB759B4301}"/>
              </a:ext>
            </a:extLst>
          </p:cNvPr>
          <p:cNvSpPr>
            <a:spLocks noGrp="1"/>
          </p:cNvSpPr>
          <p:nvPr>
            <p:ph type="dt" sz="half" idx="10"/>
          </p:nvPr>
        </p:nvSpPr>
        <p:spPr/>
        <p:txBody>
          <a:bodyPr/>
          <a:lstStyle>
            <a:lvl1pPr>
              <a:defRPr>
                <a:latin typeface="Abadi" panose="020B0604020104020204" pitchFamily="34" charset="0"/>
              </a:defRPr>
            </a:lvl1pPr>
          </a:lstStyle>
          <a:p>
            <a:fld id="{D37C2CC6-8D09-460E-A36A-8BF1F4A55F79}" type="datetimeFigureOut">
              <a:rPr lang="en-US" smtClean="0"/>
              <a:pPr/>
              <a:t>10/30/2022</a:t>
            </a:fld>
            <a:endParaRPr lang="en-US" dirty="0"/>
          </a:p>
        </p:txBody>
      </p:sp>
      <p:sp>
        <p:nvSpPr>
          <p:cNvPr id="5" name="Footer Placeholder 4">
            <a:extLst>
              <a:ext uri="{FF2B5EF4-FFF2-40B4-BE49-F238E27FC236}">
                <a16:creationId xmlns:a16="http://schemas.microsoft.com/office/drawing/2014/main" id="{25C2E7B8-09D2-9A77-1855-B19ED1CF854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724863-9A7D-17D5-5AEC-B1E347B966E0}"/>
              </a:ext>
            </a:extLst>
          </p:cNvPr>
          <p:cNvSpPr>
            <a:spLocks noGrp="1"/>
          </p:cNvSpPr>
          <p:nvPr>
            <p:ph type="sldNum" sz="quarter" idx="12"/>
          </p:nvPr>
        </p:nvSpPr>
        <p:spPr/>
        <p:txBody>
          <a:bodyPr/>
          <a:lstStyle>
            <a:lvl1pPr>
              <a:defRPr>
                <a:latin typeface="Abadi" panose="020B0604020104020204" pitchFamily="34" charset="0"/>
              </a:defRPr>
            </a:lvl1pPr>
          </a:lstStyle>
          <a:p>
            <a:fld id="{76EA74F9-FD14-4293-9E29-B117371A6FCF}" type="slidenum">
              <a:rPr lang="en-US" smtClean="0"/>
              <a:pPr/>
              <a:t>‹#›</a:t>
            </a:fld>
            <a:endParaRPr lang="en-US" dirty="0"/>
          </a:p>
        </p:txBody>
      </p:sp>
    </p:spTree>
    <p:extLst>
      <p:ext uri="{BB962C8B-B14F-4D97-AF65-F5344CB8AC3E}">
        <p14:creationId xmlns:p14="http://schemas.microsoft.com/office/powerpoint/2010/main" val="2039499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603E-ADFF-0C5E-F8F8-2220A41099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FCC2DD-8482-C8AC-20A7-9740FBA4F5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8190DC-D8F9-8CCD-273A-7B0EE6E26242}"/>
              </a:ext>
            </a:extLst>
          </p:cNvPr>
          <p:cNvSpPr>
            <a:spLocks noGrp="1"/>
          </p:cNvSpPr>
          <p:nvPr>
            <p:ph type="dt" sz="half" idx="10"/>
          </p:nvPr>
        </p:nvSpPr>
        <p:spPr/>
        <p:txBody>
          <a:bodyPr/>
          <a:lstStyle/>
          <a:p>
            <a:fld id="{D37C2CC6-8D09-460E-A36A-8BF1F4A55F79}" type="datetimeFigureOut">
              <a:rPr lang="en-US" smtClean="0"/>
              <a:t>10/30/2022</a:t>
            </a:fld>
            <a:endParaRPr lang="en-US" dirty="0"/>
          </a:p>
        </p:txBody>
      </p:sp>
      <p:sp>
        <p:nvSpPr>
          <p:cNvPr id="5" name="Footer Placeholder 4">
            <a:extLst>
              <a:ext uri="{FF2B5EF4-FFF2-40B4-BE49-F238E27FC236}">
                <a16:creationId xmlns:a16="http://schemas.microsoft.com/office/drawing/2014/main" id="{6E7B9436-91F3-705A-E74E-9821ACDE9D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486E070-50C1-71CF-6B1C-0F0F0FC2674C}"/>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145461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C730-D8A4-416C-DE55-48F1B83D4C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A7CC-6319-6EA6-C87D-C5150B02B0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353898-4E69-564E-8041-FD8383B329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206950-4C69-7930-B7AE-BE066046C4F4}"/>
              </a:ext>
            </a:extLst>
          </p:cNvPr>
          <p:cNvSpPr>
            <a:spLocks noGrp="1"/>
          </p:cNvSpPr>
          <p:nvPr>
            <p:ph type="dt" sz="half" idx="10"/>
          </p:nvPr>
        </p:nvSpPr>
        <p:spPr/>
        <p:txBody>
          <a:bodyPr/>
          <a:lstStyle/>
          <a:p>
            <a:fld id="{D37C2CC6-8D09-460E-A36A-8BF1F4A55F79}" type="datetimeFigureOut">
              <a:rPr lang="en-US" smtClean="0"/>
              <a:t>10/30/2022</a:t>
            </a:fld>
            <a:endParaRPr lang="en-US" dirty="0"/>
          </a:p>
        </p:txBody>
      </p:sp>
      <p:sp>
        <p:nvSpPr>
          <p:cNvPr id="6" name="Footer Placeholder 5">
            <a:extLst>
              <a:ext uri="{FF2B5EF4-FFF2-40B4-BE49-F238E27FC236}">
                <a16:creationId xmlns:a16="http://schemas.microsoft.com/office/drawing/2014/main" id="{4CE165C2-B804-BCD8-FA3F-FC811448538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FEB711B-9C00-14D0-4A89-49BB7B5C55B4}"/>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286137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5953C-1C6E-1810-680B-3501A4EE99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99A4B6-6BAB-F767-1AA0-97050F0204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7C2121-C3E8-DCFC-D8D5-759E40E6B5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901827-52AD-77C9-8330-D8701F159C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7ECE90-D501-764F-C103-B60C905493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B98A82-CEDD-A35A-7DB4-CB694A641EE1}"/>
              </a:ext>
            </a:extLst>
          </p:cNvPr>
          <p:cNvSpPr>
            <a:spLocks noGrp="1"/>
          </p:cNvSpPr>
          <p:nvPr>
            <p:ph type="dt" sz="half" idx="10"/>
          </p:nvPr>
        </p:nvSpPr>
        <p:spPr/>
        <p:txBody>
          <a:bodyPr/>
          <a:lstStyle/>
          <a:p>
            <a:fld id="{D37C2CC6-8D09-460E-A36A-8BF1F4A55F79}" type="datetimeFigureOut">
              <a:rPr lang="en-US" smtClean="0"/>
              <a:t>10/30/2022</a:t>
            </a:fld>
            <a:endParaRPr lang="en-US" dirty="0"/>
          </a:p>
        </p:txBody>
      </p:sp>
      <p:sp>
        <p:nvSpPr>
          <p:cNvPr id="8" name="Footer Placeholder 7">
            <a:extLst>
              <a:ext uri="{FF2B5EF4-FFF2-40B4-BE49-F238E27FC236}">
                <a16:creationId xmlns:a16="http://schemas.microsoft.com/office/drawing/2014/main" id="{89A58215-BC24-964D-52AA-34F5CE90685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7931C31-0140-CE25-2EFF-EA473C594BF9}"/>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3891652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9BAA-4522-169B-F23D-DB06595A7F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9379D6-BEDD-A3A9-9D7B-73B6346FF5A4}"/>
              </a:ext>
            </a:extLst>
          </p:cNvPr>
          <p:cNvSpPr>
            <a:spLocks noGrp="1"/>
          </p:cNvSpPr>
          <p:nvPr>
            <p:ph type="dt" sz="half" idx="10"/>
          </p:nvPr>
        </p:nvSpPr>
        <p:spPr/>
        <p:txBody>
          <a:bodyPr/>
          <a:lstStyle/>
          <a:p>
            <a:fld id="{D37C2CC6-8D09-460E-A36A-8BF1F4A55F79}" type="datetimeFigureOut">
              <a:rPr lang="en-US" smtClean="0"/>
              <a:t>10/30/2022</a:t>
            </a:fld>
            <a:endParaRPr lang="en-US" dirty="0"/>
          </a:p>
        </p:txBody>
      </p:sp>
      <p:sp>
        <p:nvSpPr>
          <p:cNvPr id="4" name="Footer Placeholder 3">
            <a:extLst>
              <a:ext uri="{FF2B5EF4-FFF2-40B4-BE49-F238E27FC236}">
                <a16:creationId xmlns:a16="http://schemas.microsoft.com/office/drawing/2014/main" id="{F8E47811-A38F-C2F5-2E16-5549799C71F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AD73DD2-5DFA-163E-7EA9-FE59920387EA}"/>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704845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DB49C7-F175-7FF3-593F-8B5762CA6FF5}"/>
              </a:ext>
            </a:extLst>
          </p:cNvPr>
          <p:cNvSpPr>
            <a:spLocks noGrp="1"/>
          </p:cNvSpPr>
          <p:nvPr>
            <p:ph type="dt" sz="half" idx="10"/>
          </p:nvPr>
        </p:nvSpPr>
        <p:spPr/>
        <p:txBody>
          <a:bodyPr/>
          <a:lstStyle/>
          <a:p>
            <a:fld id="{D37C2CC6-8D09-460E-A36A-8BF1F4A55F79}" type="datetimeFigureOut">
              <a:rPr lang="en-US" smtClean="0"/>
              <a:t>10/30/2022</a:t>
            </a:fld>
            <a:endParaRPr lang="en-US" dirty="0"/>
          </a:p>
        </p:txBody>
      </p:sp>
      <p:sp>
        <p:nvSpPr>
          <p:cNvPr id="3" name="Footer Placeholder 2">
            <a:extLst>
              <a:ext uri="{FF2B5EF4-FFF2-40B4-BE49-F238E27FC236}">
                <a16:creationId xmlns:a16="http://schemas.microsoft.com/office/drawing/2014/main" id="{6145B838-A72E-D16D-E8CA-B8BB1877807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1572272-8197-E6BC-EF28-130C89FAC0A2}"/>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2525466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AA6F8-4E6A-7649-3E5C-EE90FC115D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C44D72-6826-1FE3-5CC3-964E77C72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1FB242-BEB8-BB33-6CFF-4C17A597EA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A6368A-CBEE-B734-3809-F3D5DEA4BD6B}"/>
              </a:ext>
            </a:extLst>
          </p:cNvPr>
          <p:cNvSpPr>
            <a:spLocks noGrp="1"/>
          </p:cNvSpPr>
          <p:nvPr>
            <p:ph type="dt" sz="half" idx="10"/>
          </p:nvPr>
        </p:nvSpPr>
        <p:spPr/>
        <p:txBody>
          <a:bodyPr/>
          <a:lstStyle/>
          <a:p>
            <a:fld id="{D37C2CC6-8D09-460E-A36A-8BF1F4A55F79}" type="datetimeFigureOut">
              <a:rPr lang="en-US" smtClean="0"/>
              <a:t>10/30/2022</a:t>
            </a:fld>
            <a:endParaRPr lang="en-US" dirty="0"/>
          </a:p>
        </p:txBody>
      </p:sp>
      <p:sp>
        <p:nvSpPr>
          <p:cNvPr id="6" name="Footer Placeholder 5">
            <a:extLst>
              <a:ext uri="{FF2B5EF4-FFF2-40B4-BE49-F238E27FC236}">
                <a16:creationId xmlns:a16="http://schemas.microsoft.com/office/drawing/2014/main" id="{F0516066-87BF-7A7B-9C7C-D7E25DA0095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533BCEE-3CBD-D9DD-1A93-8DDC795E9B32}"/>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1621561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259C7-A55F-7473-6088-B3257C374B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9F554E-5BD6-484F-BBAC-6ACE0859EB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77E4C07-8EE1-034A-2CA9-95B75DDA2A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621F16-C531-B4E2-9A70-00F987619300}"/>
              </a:ext>
            </a:extLst>
          </p:cNvPr>
          <p:cNvSpPr>
            <a:spLocks noGrp="1"/>
          </p:cNvSpPr>
          <p:nvPr>
            <p:ph type="dt" sz="half" idx="10"/>
          </p:nvPr>
        </p:nvSpPr>
        <p:spPr/>
        <p:txBody>
          <a:bodyPr/>
          <a:lstStyle/>
          <a:p>
            <a:fld id="{D37C2CC6-8D09-460E-A36A-8BF1F4A55F79}" type="datetimeFigureOut">
              <a:rPr lang="en-US" smtClean="0"/>
              <a:t>10/30/2022</a:t>
            </a:fld>
            <a:endParaRPr lang="en-US" dirty="0"/>
          </a:p>
        </p:txBody>
      </p:sp>
      <p:sp>
        <p:nvSpPr>
          <p:cNvPr id="6" name="Footer Placeholder 5">
            <a:extLst>
              <a:ext uri="{FF2B5EF4-FFF2-40B4-BE49-F238E27FC236}">
                <a16:creationId xmlns:a16="http://schemas.microsoft.com/office/drawing/2014/main" id="{ED28DB9F-AC5F-A625-4968-14A0A5E29A7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FA9F1EA-62D7-D293-8FB0-E8C2D7622244}"/>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1666215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80A3DB-80AF-B002-FD40-42022F0CE9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E56848-C391-6F0A-9CED-8A303B68B7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7D1DFB-654D-799F-99DF-306AEAE98D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7C2CC6-8D09-460E-A36A-8BF1F4A55F79}" type="datetimeFigureOut">
              <a:rPr lang="en-US" smtClean="0"/>
              <a:t>10/30/2022</a:t>
            </a:fld>
            <a:endParaRPr lang="en-US" dirty="0"/>
          </a:p>
        </p:txBody>
      </p:sp>
      <p:sp>
        <p:nvSpPr>
          <p:cNvPr id="5" name="Footer Placeholder 4">
            <a:extLst>
              <a:ext uri="{FF2B5EF4-FFF2-40B4-BE49-F238E27FC236}">
                <a16:creationId xmlns:a16="http://schemas.microsoft.com/office/drawing/2014/main" id="{38E5BF5E-11C8-974A-49E4-F3391A49C5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027B8CE-A894-C4E1-AA38-5ECA9BB6C8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EA74F9-FD14-4293-9E29-B117371A6FCF}" type="slidenum">
              <a:rPr lang="en-US" smtClean="0"/>
              <a:t>‹#›</a:t>
            </a:fld>
            <a:endParaRPr lang="en-US" dirty="0"/>
          </a:p>
        </p:txBody>
      </p:sp>
    </p:spTree>
    <p:extLst>
      <p:ext uri="{BB962C8B-B14F-4D97-AF65-F5344CB8AC3E}">
        <p14:creationId xmlns:p14="http://schemas.microsoft.com/office/powerpoint/2010/main" val="387043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429986" y="1387928"/>
            <a:ext cx="5089071" cy="2387600"/>
          </a:xfrm>
        </p:spPr>
        <p:txBody>
          <a:bodyPr>
            <a:normAutofit/>
          </a:bodyPr>
          <a:lstStyle/>
          <a:p>
            <a:r>
              <a:rPr lang="en-US" sz="4800"/>
              <a:t>Ordination with unifrac distance matrix</a:t>
            </a:r>
            <a:endParaRPr lang="en-US" sz="48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429986" y="3814310"/>
            <a:ext cx="5089071" cy="1655762"/>
          </a:xfrm>
        </p:spPr>
        <p:txBody>
          <a:bodyPr>
            <a:normAutofit/>
          </a:bodyPr>
          <a:lstStyle/>
          <a:p>
            <a:r>
              <a:rPr lang="en-US" sz="2000"/>
              <a:t>With various age, gender subgroups and food tree levels </a:t>
            </a:r>
            <a:endParaRPr lang="en-US" sz="2000" dirty="0"/>
          </a:p>
        </p:txBody>
      </p:sp>
      <p:sp>
        <p:nvSpPr>
          <p:cNvPr id="4" name="Rectangle 3">
            <a:extLst>
              <a:ext uri="{FF2B5EF4-FFF2-40B4-BE49-F238E27FC236}">
                <a16:creationId xmlns:a16="http://schemas.microsoft.com/office/drawing/2014/main" id="{C53B4393-6FD8-F14F-3F03-5C2E22515D6F}"/>
              </a:ext>
            </a:extLst>
          </p:cNvPr>
          <p:cNvSpPr/>
          <p:nvPr/>
        </p:nvSpPr>
        <p:spPr>
          <a:xfrm>
            <a:off x="6270170" y="947057"/>
            <a:ext cx="5921829" cy="591094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a:off x="5878286" y="0"/>
            <a:ext cx="4816928" cy="6476999"/>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5317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Lv3 </a:t>
            </a:r>
            <a:r>
              <a:rPr lang="en-AU" sz="2400"/>
              <a:t>WEIGHTED</a:t>
            </a:r>
            <a:endParaRPr lang="en-US" sz="2800" dirty="0"/>
          </a:p>
        </p:txBody>
      </p:sp>
      <p:sp>
        <p:nvSpPr>
          <p:cNvPr id="4" name="TextBox 3">
            <a:extLst>
              <a:ext uri="{FF2B5EF4-FFF2-40B4-BE49-F238E27FC236}">
                <a16:creationId xmlns:a16="http://schemas.microsoft.com/office/drawing/2014/main" id="{C7F634AC-AD7A-0B59-4163-7BDF4E651ED8}"/>
              </a:ext>
            </a:extLst>
          </p:cNvPr>
          <p:cNvSpPr txBox="1"/>
          <p:nvPr/>
        </p:nvSpPr>
        <p:spPr>
          <a:xfrm>
            <a:off x="148364" y="5288340"/>
            <a:ext cx="4818185" cy="1569660"/>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~0.18.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0.06. Groups are borderline but not different.</a:t>
            </a:r>
          </a:p>
          <a:p>
            <a:r>
              <a:rPr lang="en-US" sz="1600">
                <a:solidFill>
                  <a:schemeClr val="tx1">
                    <a:lumMod val="85000"/>
                    <a:lumOff val="15000"/>
                  </a:schemeClr>
                </a:solidFill>
                <a:latin typeface="Arial" panose="020B0604020202020204" pitchFamily="34" charset="0"/>
                <a:cs typeface="Arial" panose="020B0604020202020204" pitchFamily="34" charset="0"/>
              </a:rPr>
              <a:t>Not supposed to do this, but run pairwise adonis </a:t>
            </a:r>
            <a:r>
              <a:rPr lang="en-US" sz="1200">
                <a:solidFill>
                  <a:schemeClr val="tx1">
                    <a:lumMod val="85000"/>
                    <a:lumOff val="15000"/>
                  </a:schemeClr>
                </a:solidFill>
                <a:latin typeface="Arial" panose="020B0604020202020204" pitchFamily="34" charset="0"/>
                <a:cs typeface="Arial" panose="020B0604020202020204" pitchFamily="34" charset="0"/>
              </a:rPr>
              <a:t>(with correct the sample order!)</a:t>
            </a:r>
            <a:r>
              <a:rPr lang="en-US" sz="1600">
                <a:solidFill>
                  <a:schemeClr val="tx1">
                    <a:lumMod val="85000"/>
                    <a:lumOff val="15000"/>
                  </a:schemeClr>
                </a:solidFill>
                <a:latin typeface="Arial" panose="020B0604020202020204" pitchFamily="34" charset="0"/>
                <a:cs typeface="Arial" panose="020B0604020202020204" pitchFamily="34" charset="0"/>
              </a:rPr>
              <a:t>. Prediabetic vs Normal are different (p=0.034) but other pairs are not.</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7" name="Picture 6" descr="Chart, scatter chart, bubble chart&#10;&#10;Description automatically generated">
            <a:extLst>
              <a:ext uri="{FF2B5EF4-FFF2-40B4-BE49-F238E27FC236}">
                <a16:creationId xmlns:a16="http://schemas.microsoft.com/office/drawing/2014/main" id="{BB573E2C-A836-2EFC-5B19-67CBCBA9B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323" y="3526746"/>
            <a:ext cx="3914827" cy="3075936"/>
          </a:xfrm>
          <a:prstGeom prst="rect">
            <a:avLst/>
          </a:prstGeom>
        </p:spPr>
      </p:pic>
      <p:pic>
        <p:nvPicPr>
          <p:cNvPr id="11" name="Picture 10" descr="Chart, scatter chart&#10;&#10;Description automatically generated">
            <a:extLst>
              <a:ext uri="{FF2B5EF4-FFF2-40B4-BE49-F238E27FC236}">
                <a16:creationId xmlns:a16="http://schemas.microsoft.com/office/drawing/2014/main" id="{30DB13DC-3339-D7D8-F827-19B6F52DF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322" y="175593"/>
            <a:ext cx="3914827" cy="3075936"/>
          </a:xfrm>
          <a:prstGeom prst="rect">
            <a:avLst/>
          </a:prstGeom>
        </p:spPr>
      </p:pic>
      <p:pic>
        <p:nvPicPr>
          <p:cNvPr id="13" name="Picture 12" descr="Chart, diagram&#10;&#10;Description automatically generated with medium confidence">
            <a:extLst>
              <a:ext uri="{FF2B5EF4-FFF2-40B4-BE49-F238E27FC236}">
                <a16:creationId xmlns:a16="http://schemas.microsoft.com/office/drawing/2014/main" id="{6636BECB-56D5-B5BB-C1FF-1D4C32F0D9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364" y="1641928"/>
            <a:ext cx="4419600" cy="3472543"/>
          </a:xfrm>
          <a:prstGeom prst="rect">
            <a:avLst/>
          </a:prstGeom>
        </p:spPr>
      </p:pic>
      <p:pic>
        <p:nvPicPr>
          <p:cNvPr id="9" name="Picture 8" descr="Chart, scatter chart&#10;&#10;Description automatically generated">
            <a:extLst>
              <a:ext uri="{FF2B5EF4-FFF2-40B4-BE49-F238E27FC236}">
                <a16:creationId xmlns:a16="http://schemas.microsoft.com/office/drawing/2014/main" id="{A71A90A1-6D2B-3A2F-9130-BDBE6ECDC9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7173" y="174211"/>
            <a:ext cx="3914827" cy="3075936"/>
          </a:xfrm>
          <a:prstGeom prst="rect">
            <a:avLst/>
          </a:prstGeom>
        </p:spPr>
      </p:pic>
      <p:sp>
        <p:nvSpPr>
          <p:cNvPr id="14" name="TextBox 13">
            <a:extLst>
              <a:ext uri="{FF2B5EF4-FFF2-40B4-BE49-F238E27FC236}">
                <a16:creationId xmlns:a16="http://schemas.microsoft.com/office/drawing/2014/main" id="{5556DDF9-31AA-F488-63FF-CCDD0EC9984B}"/>
              </a:ext>
            </a:extLst>
          </p:cNvPr>
          <p:cNvSpPr txBox="1"/>
          <p:nvPr/>
        </p:nvSpPr>
        <p:spPr>
          <a:xfrm>
            <a:off x="2096412" y="4377300"/>
            <a:ext cx="1706991" cy="276999"/>
          </a:xfrm>
          <a:prstGeom prst="rect">
            <a:avLst/>
          </a:prstGeom>
          <a:noFill/>
        </p:spPr>
        <p:txBody>
          <a:bodyPr wrap="square" rtlCol="0">
            <a:spAutoFit/>
          </a:bodyPr>
          <a:lstStyle/>
          <a:p>
            <a:r>
              <a:rPr lang="en-US" sz="1200">
                <a:solidFill>
                  <a:schemeClr val="tx1">
                    <a:lumMod val="85000"/>
                    <a:lumOff val="15000"/>
                  </a:schemeClr>
                </a:solidFill>
                <a:latin typeface="Arial" panose="020B0604020202020204" pitchFamily="34" charset="0"/>
                <a:cs typeface="Arial" panose="020B0604020202020204" pitchFamily="34" charset="0"/>
              </a:rPr>
              <a:t>Conversion failed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9977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Lv3 </a:t>
            </a:r>
            <a:r>
              <a:rPr lang="en-AU" sz="2400"/>
              <a:t>UNweighted</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253305" y="4621695"/>
            <a:ext cx="2642995" cy="70016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1&amp;2</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544FCFA-5CCB-01B5-5038-CA102F0E8DDE}"/>
              </a:ext>
            </a:extLst>
          </p:cNvPr>
          <p:cNvSpPr txBox="1"/>
          <p:nvPr/>
        </p:nvSpPr>
        <p:spPr>
          <a:xfrm>
            <a:off x="232571" y="5321856"/>
            <a:ext cx="4818185" cy="1569660"/>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~0.86.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p-value:0.007.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Run pairwise adonis </a:t>
            </a:r>
            <a:r>
              <a:rPr lang="en-US" sz="1200">
                <a:solidFill>
                  <a:schemeClr val="tx1">
                    <a:lumMod val="85000"/>
                    <a:lumOff val="15000"/>
                  </a:schemeClr>
                </a:solidFill>
                <a:latin typeface="Arial" panose="020B0604020202020204" pitchFamily="34" charset="0"/>
                <a:cs typeface="Arial" panose="020B0604020202020204" pitchFamily="34" charset="0"/>
              </a:rPr>
              <a:t>(with correct the sample order!)</a:t>
            </a:r>
            <a:r>
              <a:rPr lang="en-US" sz="1600">
                <a:solidFill>
                  <a:schemeClr val="tx1">
                    <a:lumMod val="85000"/>
                    <a:lumOff val="15000"/>
                  </a:schemeClr>
                </a:solidFill>
                <a:latin typeface="Arial" panose="020B0604020202020204" pitchFamily="34" charset="0"/>
                <a:cs typeface="Arial" panose="020B0604020202020204" pitchFamily="34" charset="0"/>
              </a:rPr>
              <a:t>. Prediabetic vs Normal are different (p=0.006) but other pairs are not.</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6" name="Picture 5" descr="Chart, scatter chart&#10;&#10;Description automatically generated">
            <a:extLst>
              <a:ext uri="{FF2B5EF4-FFF2-40B4-BE49-F238E27FC236}">
                <a16:creationId xmlns:a16="http://schemas.microsoft.com/office/drawing/2014/main" id="{610B52CC-1E54-4BBF-810A-0A96D96214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352" y="3578514"/>
            <a:ext cx="3910423" cy="3072475"/>
          </a:xfrm>
          <a:prstGeom prst="rect">
            <a:avLst/>
          </a:prstGeom>
        </p:spPr>
      </p:pic>
      <p:pic>
        <p:nvPicPr>
          <p:cNvPr id="10" name="Picture 9" descr="Chart, scatter chart&#10;&#10;Description automatically generated">
            <a:extLst>
              <a:ext uri="{FF2B5EF4-FFF2-40B4-BE49-F238E27FC236}">
                <a16:creationId xmlns:a16="http://schemas.microsoft.com/office/drawing/2014/main" id="{0C96C3DC-3DAC-E290-FA85-AC2AA7165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352" y="359412"/>
            <a:ext cx="3910423" cy="3072475"/>
          </a:xfrm>
          <a:prstGeom prst="rect">
            <a:avLst/>
          </a:prstGeom>
        </p:spPr>
      </p:pic>
      <p:pic>
        <p:nvPicPr>
          <p:cNvPr id="8" name="Picture 7" descr="Chart, scatter chart&#10;&#10;Description automatically generated">
            <a:extLst>
              <a:ext uri="{FF2B5EF4-FFF2-40B4-BE49-F238E27FC236}">
                <a16:creationId xmlns:a16="http://schemas.microsoft.com/office/drawing/2014/main" id="{171EA81E-71DA-B463-168C-D131E524C2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1577" y="359411"/>
            <a:ext cx="3910423" cy="3072475"/>
          </a:xfrm>
          <a:prstGeom prst="rect">
            <a:avLst/>
          </a:prstGeom>
        </p:spPr>
      </p:pic>
      <p:pic>
        <p:nvPicPr>
          <p:cNvPr id="12" name="Picture 11" descr="Chart, scatter chart&#10;&#10;Description automatically generated">
            <a:extLst>
              <a:ext uri="{FF2B5EF4-FFF2-40B4-BE49-F238E27FC236}">
                <a16:creationId xmlns:a16="http://schemas.microsoft.com/office/drawing/2014/main" id="{BD6BA42B-1B50-8E8A-E119-D37C6D89D5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571" y="1724139"/>
            <a:ext cx="4125034" cy="3241098"/>
          </a:xfrm>
          <a:prstGeom prst="rect">
            <a:avLst/>
          </a:prstGeom>
        </p:spPr>
      </p:pic>
    </p:spTree>
    <p:extLst>
      <p:ext uri="{BB962C8B-B14F-4D97-AF65-F5344CB8AC3E}">
        <p14:creationId xmlns:p14="http://schemas.microsoft.com/office/powerpoint/2010/main" val="3323109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If you just subset </a:t>
            </a:r>
            <a:r>
              <a:rPr lang="en-AU" sz="2800">
                <a:solidFill>
                  <a:srgbClr val="0070C0"/>
                </a:solidFill>
              </a:rPr>
              <a:t>Normal</a:t>
            </a:r>
            <a:r>
              <a:rPr lang="en-AU" sz="2800"/>
              <a:t> and </a:t>
            </a:r>
            <a:r>
              <a:rPr lang="en-AU" sz="2800" u="sng">
                <a:solidFill>
                  <a:srgbClr val="C71585"/>
                </a:solidFill>
              </a:rPr>
              <a:t>Diabetic</a:t>
            </a:r>
            <a:r>
              <a:rPr lang="en-AU" sz="2800"/>
              <a:t>, is there a  difference between them? </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95700" y="4525576"/>
            <a:ext cx="4818185" cy="2062103"/>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WEIGHTED</a:t>
            </a:r>
          </a:p>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0.06. Groups are still borderline.. </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 adonis should return the same results as overall adonis because there are only two groups. And it did with a similar p-value.</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6781801" y="6334793"/>
            <a:ext cx="5279600" cy="50577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Should look at Normal vs. Prediabetic.</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9C1AF7E-A4FB-061F-FE98-3369DB4A2D2D}"/>
              </a:ext>
            </a:extLst>
          </p:cNvPr>
          <p:cNvSpPr txBox="1"/>
          <p:nvPr/>
        </p:nvSpPr>
        <p:spPr>
          <a:xfrm>
            <a:off x="5769317" y="4525575"/>
            <a:ext cx="4818185" cy="1815882"/>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UNweighted</a:t>
            </a:r>
          </a:p>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p-value:0.04. Groups are different.. </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 adonis should return the same results as overall adonis because there are only two groups. And it did with a similar p-value.</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2" name="Picture 11" descr="Chart, radar chart&#10;&#10;Description automatically generated">
            <a:extLst>
              <a:ext uri="{FF2B5EF4-FFF2-40B4-BE49-F238E27FC236}">
                <a16:creationId xmlns:a16="http://schemas.microsoft.com/office/drawing/2014/main" id="{C2C4D090-DFC8-46A7-6B47-E5801A40E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556" y="1170812"/>
            <a:ext cx="4056497" cy="3187247"/>
          </a:xfrm>
          <a:prstGeom prst="rect">
            <a:avLst/>
          </a:prstGeom>
        </p:spPr>
      </p:pic>
      <p:pic>
        <p:nvPicPr>
          <p:cNvPr id="14" name="Picture 13" descr="Chart, scatter chart&#10;&#10;Description automatically generated">
            <a:extLst>
              <a:ext uri="{FF2B5EF4-FFF2-40B4-BE49-F238E27FC236}">
                <a16:creationId xmlns:a16="http://schemas.microsoft.com/office/drawing/2014/main" id="{34DE0820-8E42-4C32-076C-BEA601A6C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98" y="1170812"/>
            <a:ext cx="4056497" cy="3187248"/>
          </a:xfrm>
          <a:prstGeom prst="rect">
            <a:avLst/>
          </a:prstGeom>
        </p:spPr>
      </p:pic>
    </p:spTree>
    <p:extLst>
      <p:ext uri="{BB962C8B-B14F-4D97-AF65-F5344CB8AC3E}">
        <p14:creationId xmlns:p14="http://schemas.microsoft.com/office/powerpoint/2010/main" val="642676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If you just subset </a:t>
            </a:r>
            <a:r>
              <a:rPr lang="en-AU" sz="2800">
                <a:solidFill>
                  <a:srgbClr val="0070C0"/>
                </a:solidFill>
              </a:rPr>
              <a:t>Normal</a:t>
            </a:r>
            <a:r>
              <a:rPr lang="en-AU" sz="2800"/>
              <a:t> and </a:t>
            </a:r>
            <a:r>
              <a:rPr lang="en-AU" sz="2800" u="sng">
                <a:solidFill>
                  <a:schemeClr val="accent4">
                    <a:lumMod val="75000"/>
                  </a:schemeClr>
                </a:solidFill>
              </a:rPr>
              <a:t>Prediabetic</a:t>
            </a:r>
            <a:r>
              <a:rPr lang="en-AU" sz="2800"/>
              <a:t>, is there a  difference between them? </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95700" y="4525576"/>
            <a:ext cx="4818185" cy="2062103"/>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WEIGHTED</a:t>
            </a:r>
          </a:p>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0.02. Groups are different, as expected. </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 adonis should return the same results as overall adonis because there are only two groups. And it did with a similar p-value.</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9C1AF7E-A4FB-061F-FE98-3369DB4A2D2D}"/>
              </a:ext>
            </a:extLst>
          </p:cNvPr>
          <p:cNvSpPr txBox="1"/>
          <p:nvPr/>
        </p:nvSpPr>
        <p:spPr>
          <a:xfrm>
            <a:off x="5769317" y="4525575"/>
            <a:ext cx="4993090" cy="1815882"/>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UNweighted</a:t>
            </a:r>
          </a:p>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~0.77.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~0.01.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 adonis should return the same results as overall adonis because there are only two groups. And it did with a similar p-value.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7" name="Picture 6" descr="Chart, scatter chart&#10;&#10;Description automatically generated">
            <a:extLst>
              <a:ext uri="{FF2B5EF4-FFF2-40B4-BE49-F238E27FC236}">
                <a16:creationId xmlns:a16="http://schemas.microsoft.com/office/drawing/2014/main" id="{F44CDF42-A453-40C8-41F6-196EBE82B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9317" y="1336431"/>
            <a:ext cx="4038606" cy="3173190"/>
          </a:xfrm>
          <a:prstGeom prst="rect">
            <a:avLst/>
          </a:prstGeom>
        </p:spPr>
      </p:pic>
      <p:pic>
        <p:nvPicPr>
          <p:cNvPr id="10" name="Picture 9" descr="Chart, diagram, scatter chart&#10;&#10;Description automatically generated">
            <a:extLst>
              <a:ext uri="{FF2B5EF4-FFF2-40B4-BE49-F238E27FC236}">
                <a16:creationId xmlns:a16="http://schemas.microsoft.com/office/drawing/2014/main" id="{A84967DF-5707-EE9C-FCE4-A8C06BDC8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138" y="1336431"/>
            <a:ext cx="4038606" cy="3173190"/>
          </a:xfrm>
          <a:prstGeom prst="rect">
            <a:avLst/>
          </a:prstGeom>
        </p:spPr>
      </p:pic>
      <p:sp>
        <p:nvSpPr>
          <p:cNvPr id="11" name="Rectangle: Rounded Corners 10">
            <a:extLst>
              <a:ext uri="{FF2B5EF4-FFF2-40B4-BE49-F238E27FC236}">
                <a16:creationId xmlns:a16="http://schemas.microsoft.com/office/drawing/2014/main" id="{2B2C268D-EB40-2B00-FEE6-3F0D37BB4ACD}"/>
              </a:ext>
            </a:extLst>
          </p:cNvPr>
          <p:cNvSpPr/>
          <p:nvPr/>
        </p:nvSpPr>
        <p:spPr>
          <a:xfrm>
            <a:off x="6912400" y="6357411"/>
            <a:ext cx="5279600" cy="50577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Yes, they are different!</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932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Male in 60plus PCA test separation using adonis by feeding Euclidean distance matrix to the model.</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56847" y="2887482"/>
            <a:ext cx="5381953" cy="1323439"/>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~0.9.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0.08. Groups are </a:t>
            </a:r>
            <a:r>
              <a:rPr lang="en-US" sz="1600" u="sng">
                <a:solidFill>
                  <a:schemeClr val="tx1">
                    <a:lumMod val="85000"/>
                    <a:lumOff val="15000"/>
                  </a:schemeClr>
                </a:solidFill>
                <a:latin typeface="Arial" panose="020B0604020202020204" pitchFamily="34" charset="0"/>
                <a:cs typeface="Arial" panose="020B0604020202020204" pitchFamily="34" charset="0"/>
              </a:rPr>
              <a:t>not</a:t>
            </a:r>
            <a:r>
              <a:rPr lang="en-US" sz="1600">
                <a:solidFill>
                  <a:schemeClr val="tx1">
                    <a:lumMod val="85000"/>
                    <a:lumOff val="15000"/>
                  </a:schemeClr>
                </a:solidFill>
                <a:latin typeface="Arial" panose="020B0604020202020204" pitchFamily="34" charset="0"/>
                <a:cs typeface="Arial" panose="020B0604020202020204" pitchFamily="34" charset="0"/>
              </a:rPr>
              <a:t>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Pairwise.adonis: All pairs are not different (p ~0.14). </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253305" y="4393096"/>
            <a:ext cx="2642995" cy="92876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1&amp;2</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1077218"/>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dist_matrix_e &lt;- dist(as.data.frame(t(food2)), method = "euclidean", diag = T)</a:t>
            </a:r>
          </a:p>
          <a:p>
            <a:endParaRPr lang="en-US" sz="1600">
              <a:solidFill>
                <a:schemeClr val="tx1">
                  <a:lumMod val="85000"/>
                  <a:lumOff val="15000"/>
                </a:schemeClr>
              </a:solidFill>
              <a:latin typeface="Consolas" panose="020B0609020204030204" pitchFamily="49" charset="0"/>
              <a:cs typeface="Arial" panose="020B0604020202020204" pitchFamily="34" charset="0"/>
            </a:endParaRPr>
          </a:p>
          <a:p>
            <a:r>
              <a:rPr lang="en-US" sz="1600">
                <a:solidFill>
                  <a:schemeClr val="tx1">
                    <a:lumMod val="85000"/>
                    <a:lumOff val="15000"/>
                  </a:schemeClr>
                </a:solidFill>
                <a:latin typeface="Consolas" panose="020B0609020204030204" pitchFamily="49" charset="0"/>
                <a:cs typeface="Arial" panose="020B0604020202020204" pitchFamily="34" charset="0"/>
              </a:rPr>
              <a:t>vegan::adonis(DISTANCE_MATRIX, FACTOR, perm=999)</a:t>
            </a:r>
          </a:p>
          <a:p>
            <a:r>
              <a:rPr lang="en-US" sz="1600">
                <a:solidFill>
                  <a:schemeClr val="tx1">
                    <a:lumMod val="85000"/>
                    <a:lumOff val="15000"/>
                  </a:schemeClr>
                </a:solidFill>
                <a:latin typeface="Arial" panose="020B0604020202020204" pitchFamily="34" charset="0"/>
                <a:cs typeface="Arial" panose="020B0604020202020204" pitchFamily="34" charset="0"/>
              </a:rPr>
              <a:t>In theory, it can handle any distance matrix, even Euclidean.</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56DB2FC-2748-20D9-3817-F7A7E32F1DFC}"/>
              </a:ext>
            </a:extLst>
          </p:cNvPr>
          <p:cNvPicPr>
            <a:picLocks noChangeAspect="1"/>
          </p:cNvPicPr>
          <p:nvPr/>
        </p:nvPicPr>
        <p:blipFill>
          <a:blip r:embed="rId2"/>
          <a:stretch>
            <a:fillRect/>
          </a:stretch>
        </p:blipFill>
        <p:spPr>
          <a:xfrm>
            <a:off x="256847" y="5086031"/>
            <a:ext cx="5239547" cy="1715604"/>
          </a:xfrm>
          <a:prstGeom prst="rect">
            <a:avLst/>
          </a:prstGeom>
        </p:spPr>
      </p:pic>
      <p:pic>
        <p:nvPicPr>
          <p:cNvPr id="8" name="Picture 7">
            <a:extLst>
              <a:ext uri="{FF2B5EF4-FFF2-40B4-BE49-F238E27FC236}">
                <a16:creationId xmlns:a16="http://schemas.microsoft.com/office/drawing/2014/main" id="{235563AC-E7F8-258A-30CB-D2D21A8077A5}"/>
              </a:ext>
            </a:extLst>
          </p:cNvPr>
          <p:cNvPicPr>
            <a:picLocks noChangeAspect="1"/>
          </p:cNvPicPr>
          <p:nvPr/>
        </p:nvPicPr>
        <p:blipFill>
          <a:blip r:embed="rId3"/>
          <a:stretch>
            <a:fillRect/>
          </a:stretch>
        </p:blipFill>
        <p:spPr>
          <a:xfrm>
            <a:off x="5889832" y="5392493"/>
            <a:ext cx="6006468" cy="1409142"/>
          </a:xfrm>
          <a:prstGeom prst="rect">
            <a:avLst/>
          </a:prstGeom>
        </p:spPr>
      </p:pic>
    </p:spTree>
    <p:extLst>
      <p:ext uri="{BB962C8B-B14F-4D97-AF65-F5344CB8AC3E}">
        <p14:creationId xmlns:p14="http://schemas.microsoft.com/office/powerpoint/2010/main" val="701873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Male in 60plus PCA test separation using adonis by feeding Euclidean distance matrix to the model.</a:t>
            </a:r>
            <a:endParaRPr lang="en-US" sz="2800" dirty="0"/>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338554"/>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Comparison of Unweighted unifrac distance matrix (1) and Euclidean distance matrix (2).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697672C-8453-450D-0746-BCEC0DB50FCE}"/>
              </a:ext>
            </a:extLst>
          </p:cNvPr>
          <p:cNvPicPr>
            <a:picLocks noChangeAspect="1"/>
          </p:cNvPicPr>
          <p:nvPr/>
        </p:nvPicPr>
        <p:blipFill>
          <a:blip r:embed="rId2"/>
          <a:stretch>
            <a:fillRect/>
          </a:stretch>
        </p:blipFill>
        <p:spPr>
          <a:xfrm>
            <a:off x="157458" y="1950525"/>
            <a:ext cx="7496175" cy="3267075"/>
          </a:xfrm>
          <a:prstGeom prst="rect">
            <a:avLst/>
          </a:prstGeom>
        </p:spPr>
      </p:pic>
      <p:pic>
        <p:nvPicPr>
          <p:cNvPr id="8" name="Picture 7">
            <a:extLst>
              <a:ext uri="{FF2B5EF4-FFF2-40B4-BE49-F238E27FC236}">
                <a16:creationId xmlns:a16="http://schemas.microsoft.com/office/drawing/2014/main" id="{A3243A2F-3556-EFB8-432B-71CC12309F81}"/>
              </a:ext>
            </a:extLst>
          </p:cNvPr>
          <p:cNvPicPr>
            <a:picLocks noChangeAspect="1"/>
          </p:cNvPicPr>
          <p:nvPr/>
        </p:nvPicPr>
        <p:blipFill>
          <a:blip r:embed="rId3"/>
          <a:stretch>
            <a:fillRect/>
          </a:stretch>
        </p:blipFill>
        <p:spPr>
          <a:xfrm>
            <a:off x="3785892" y="3429000"/>
            <a:ext cx="8248650" cy="3248025"/>
          </a:xfrm>
          <a:prstGeom prst="rect">
            <a:avLst/>
          </a:prstGeom>
        </p:spPr>
      </p:pic>
      <p:sp>
        <p:nvSpPr>
          <p:cNvPr id="13" name="Rectangle: Rounded Corners 12">
            <a:extLst>
              <a:ext uri="{FF2B5EF4-FFF2-40B4-BE49-F238E27FC236}">
                <a16:creationId xmlns:a16="http://schemas.microsoft.com/office/drawing/2014/main" id="{9F22D400-19B0-AAB3-2901-CC84CC554DAE}"/>
              </a:ext>
            </a:extLst>
          </p:cNvPr>
          <p:cNvSpPr/>
          <p:nvPr/>
        </p:nvSpPr>
        <p:spPr>
          <a:xfrm>
            <a:off x="157458" y="5807550"/>
            <a:ext cx="3268895" cy="78760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These two don’t look similar…?!</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6350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Male in 60plus PCA test separation using adonis by feeding Euclidean distance matrix to the model.</a:t>
            </a:r>
            <a:endParaRPr lang="en-US" sz="2800" dirty="0"/>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338554"/>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Comparison of Euclidean distance matrix (2) and WEIGHTED unifrac distance matrix (3).</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A3243A2F-3556-EFB8-432B-71CC12309F81}"/>
              </a:ext>
            </a:extLst>
          </p:cNvPr>
          <p:cNvPicPr>
            <a:picLocks noChangeAspect="1"/>
          </p:cNvPicPr>
          <p:nvPr/>
        </p:nvPicPr>
        <p:blipFill>
          <a:blip r:embed="rId2"/>
          <a:stretch>
            <a:fillRect/>
          </a:stretch>
        </p:blipFill>
        <p:spPr>
          <a:xfrm>
            <a:off x="256847" y="1925125"/>
            <a:ext cx="8248650" cy="3248025"/>
          </a:xfrm>
          <a:prstGeom prst="rect">
            <a:avLst/>
          </a:prstGeom>
        </p:spPr>
      </p:pic>
      <p:pic>
        <p:nvPicPr>
          <p:cNvPr id="12" name="Picture 11">
            <a:extLst>
              <a:ext uri="{FF2B5EF4-FFF2-40B4-BE49-F238E27FC236}">
                <a16:creationId xmlns:a16="http://schemas.microsoft.com/office/drawing/2014/main" id="{38CDFC5D-45F8-E64E-929A-717206BB9769}"/>
              </a:ext>
            </a:extLst>
          </p:cNvPr>
          <p:cNvPicPr>
            <a:picLocks noChangeAspect="1"/>
          </p:cNvPicPr>
          <p:nvPr/>
        </p:nvPicPr>
        <p:blipFill>
          <a:blip r:embed="rId3"/>
          <a:stretch>
            <a:fillRect/>
          </a:stretch>
        </p:blipFill>
        <p:spPr>
          <a:xfrm>
            <a:off x="4381172" y="2819503"/>
            <a:ext cx="7429500" cy="3314700"/>
          </a:xfrm>
          <a:prstGeom prst="rect">
            <a:avLst/>
          </a:prstGeom>
        </p:spPr>
      </p:pic>
      <p:sp>
        <p:nvSpPr>
          <p:cNvPr id="3" name="Rectangle: Rounded Corners 2">
            <a:extLst>
              <a:ext uri="{FF2B5EF4-FFF2-40B4-BE49-F238E27FC236}">
                <a16:creationId xmlns:a16="http://schemas.microsoft.com/office/drawing/2014/main" id="{5BCCDA7A-0326-8571-EE5C-A2DBAC982AD7}"/>
              </a:ext>
            </a:extLst>
          </p:cNvPr>
          <p:cNvSpPr/>
          <p:nvPr/>
        </p:nvSpPr>
        <p:spPr>
          <a:xfrm>
            <a:off x="256847" y="5676900"/>
            <a:ext cx="3268895" cy="78760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Weighted looks closer to Euclidean, unexpectedly.</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633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title</a:t>
            </a:r>
            <a:endParaRPr lang="en-US" sz="2800" dirty="0"/>
          </a:p>
        </p:txBody>
      </p:sp>
      <p:grpSp>
        <p:nvGrpSpPr>
          <p:cNvPr id="21" name="Group 20">
            <a:extLst>
              <a:ext uri="{FF2B5EF4-FFF2-40B4-BE49-F238E27FC236}">
                <a16:creationId xmlns:a16="http://schemas.microsoft.com/office/drawing/2014/main" id="{85EDBD40-7EA2-5086-093E-88FF3E024C43}"/>
              </a:ext>
            </a:extLst>
          </p:cNvPr>
          <p:cNvGrpSpPr/>
          <p:nvPr/>
        </p:nvGrpSpPr>
        <p:grpSpPr>
          <a:xfrm>
            <a:off x="6998679" y="363066"/>
            <a:ext cx="3580000" cy="6131868"/>
            <a:chOff x="4173415" y="545450"/>
            <a:chExt cx="3580000" cy="6131868"/>
          </a:xfrm>
        </p:grpSpPr>
        <p:sp>
          <p:nvSpPr>
            <p:cNvPr id="12" name="Speech Bubble: Rectangle with Corners Rounded 11">
              <a:extLst>
                <a:ext uri="{FF2B5EF4-FFF2-40B4-BE49-F238E27FC236}">
                  <a16:creationId xmlns:a16="http://schemas.microsoft.com/office/drawing/2014/main" id="{611BA4B2-E1E6-7F22-9EF7-531A7BFBBD0E}"/>
                </a:ext>
              </a:extLst>
            </p:cNvPr>
            <p:cNvSpPr/>
            <p:nvPr/>
          </p:nvSpPr>
          <p:spPr>
            <a:xfrm>
              <a:off x="4173415" y="4310402"/>
              <a:ext cx="1019907" cy="389484"/>
            </a:xfrm>
            <a:prstGeom prst="wedgeRoundRectCallout">
              <a:avLst>
                <a:gd name="adj1" fmla="val -11441"/>
                <a:gd name="adj2" fmla="val 39354"/>
                <a:gd name="adj3" fmla="val 16667"/>
              </a:avLst>
            </a:prstGeom>
            <a:solidFill>
              <a:schemeClr val="bg1"/>
            </a:solidFill>
            <a:ln w="28575">
              <a:noFill/>
            </a:ln>
          </p:spPr>
          <p:style>
            <a:lnRef idx="2">
              <a:schemeClr val="dk1"/>
            </a:lnRef>
            <a:fillRef idx="1">
              <a:schemeClr val="lt1"/>
            </a:fillRef>
            <a:effectRef idx="0">
              <a:schemeClr val="dk1"/>
            </a:effectRef>
            <a:fontRef idx="minor">
              <a:schemeClr val="dk1"/>
            </a:fontRef>
          </p:style>
          <p:txBody>
            <a:bodyPr rtlCol="0" anchor="ctr"/>
            <a:lstStyle/>
            <a:p>
              <a:r>
                <a:rPr lang="en-US" sz="1600" i="0" u="none" strike="noStrike" dirty="0">
                  <a:solidFill>
                    <a:schemeClr val="accent1">
                      <a:lumMod val="50000"/>
                    </a:schemeClr>
                  </a:solidFill>
                  <a:effectLst/>
                  <a:latin typeface="Arial" panose="020B0604020202020204" pitchFamily="34" charset="0"/>
                  <a:cs typeface="Arial" panose="020B0604020202020204" pitchFamily="34" charset="0"/>
                </a:rPr>
                <a:t>Ag traits</a:t>
              </a:r>
              <a:endParaRPr lang="en-US" sz="1400" dirty="0">
                <a:solidFill>
                  <a:schemeClr val="accent1">
                    <a:lumMod val="50000"/>
                  </a:schemeClr>
                </a:solidFill>
                <a:latin typeface="Arial" panose="020B0604020202020204" pitchFamily="34" charset="0"/>
                <a:cs typeface="Arial" panose="020B0604020202020204" pitchFamily="34" charset="0"/>
              </a:endParaRPr>
            </a:p>
          </p:txBody>
        </p:sp>
        <p:sp>
          <p:nvSpPr>
            <p:cNvPr id="13" name="Speech Bubble: Rectangle with Corners Rounded 12">
              <a:extLst>
                <a:ext uri="{FF2B5EF4-FFF2-40B4-BE49-F238E27FC236}">
                  <a16:creationId xmlns:a16="http://schemas.microsoft.com/office/drawing/2014/main" id="{305F387C-7912-4DFD-71B9-C06A11207B3D}"/>
                </a:ext>
              </a:extLst>
            </p:cNvPr>
            <p:cNvSpPr/>
            <p:nvPr/>
          </p:nvSpPr>
          <p:spPr>
            <a:xfrm>
              <a:off x="4173415" y="1141689"/>
              <a:ext cx="1019907" cy="389484"/>
            </a:xfrm>
            <a:prstGeom prst="wedgeRoundRectCallout">
              <a:avLst>
                <a:gd name="adj1" fmla="val -11441"/>
                <a:gd name="adj2" fmla="val 39354"/>
                <a:gd name="adj3" fmla="val 16667"/>
              </a:avLst>
            </a:prstGeom>
            <a:solidFill>
              <a:schemeClr val="bg1"/>
            </a:solidFill>
            <a:ln w="28575">
              <a:noFill/>
            </a:ln>
          </p:spPr>
          <p:style>
            <a:lnRef idx="2">
              <a:schemeClr val="dk1"/>
            </a:lnRef>
            <a:fillRef idx="1">
              <a:schemeClr val="lt1"/>
            </a:fillRef>
            <a:effectRef idx="0">
              <a:schemeClr val="dk1"/>
            </a:effectRef>
            <a:fontRef idx="minor">
              <a:schemeClr val="dk1"/>
            </a:fontRef>
          </p:style>
          <p:txBody>
            <a:bodyPr rtlCol="0" anchor="ctr"/>
            <a:lstStyle/>
            <a:p>
              <a:r>
                <a:rPr lang="en-US" sz="1600" i="0" u="none" strike="noStrike" dirty="0">
                  <a:solidFill>
                    <a:schemeClr val="accent1">
                      <a:lumMod val="50000"/>
                    </a:schemeClr>
                  </a:solidFill>
                  <a:effectLst/>
                  <a:latin typeface="Arial" panose="020B0604020202020204" pitchFamily="34" charset="0"/>
                  <a:cs typeface="Arial" panose="020B0604020202020204" pitchFamily="34" charset="0"/>
                </a:rPr>
                <a:t>HT traits</a:t>
              </a:r>
              <a:endParaRPr lang="en-US" sz="1400" dirty="0">
                <a:solidFill>
                  <a:schemeClr val="accent1">
                    <a:lumMod val="50000"/>
                  </a:schemeClr>
                </a:solidFill>
                <a:latin typeface="Arial" panose="020B0604020202020204" pitchFamily="34" charset="0"/>
                <a:cs typeface="Arial" panose="020B0604020202020204" pitchFamily="34" charset="0"/>
              </a:endParaRPr>
            </a:p>
          </p:txBody>
        </p:sp>
        <p:sp>
          <p:nvSpPr>
            <p:cNvPr id="15" name="Left Brace 14">
              <a:extLst>
                <a:ext uri="{FF2B5EF4-FFF2-40B4-BE49-F238E27FC236}">
                  <a16:creationId xmlns:a16="http://schemas.microsoft.com/office/drawing/2014/main" id="{5255C755-01C5-4B9C-FE17-C5DC626B2B36}"/>
                </a:ext>
              </a:extLst>
            </p:cNvPr>
            <p:cNvSpPr/>
            <p:nvPr/>
          </p:nvSpPr>
          <p:spPr>
            <a:xfrm rot="10800000" flipH="1">
              <a:off x="5128845" y="545450"/>
              <a:ext cx="193432" cy="15819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Left Brace 15">
              <a:extLst>
                <a:ext uri="{FF2B5EF4-FFF2-40B4-BE49-F238E27FC236}">
                  <a16:creationId xmlns:a16="http://schemas.microsoft.com/office/drawing/2014/main" id="{011F3F1D-5F4C-BAAD-C595-C44495ECF5EE}"/>
                </a:ext>
              </a:extLst>
            </p:cNvPr>
            <p:cNvSpPr/>
            <p:nvPr/>
          </p:nvSpPr>
          <p:spPr>
            <a:xfrm rot="10800000" flipH="1">
              <a:off x="5128844" y="2695653"/>
              <a:ext cx="205155" cy="361689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0F0FFBCA-FAB8-8E19-9620-13E361FF3C57}"/>
                </a:ext>
              </a:extLst>
            </p:cNvPr>
            <p:cNvSpPr/>
            <p:nvPr/>
          </p:nvSpPr>
          <p:spPr>
            <a:xfrm>
              <a:off x="5459085" y="2420954"/>
              <a:ext cx="2294330" cy="4256364"/>
            </a:xfrm>
            <a:prstGeom prst="roundRect">
              <a:avLst>
                <a:gd name="adj" fmla="val 4431"/>
              </a:avLst>
            </a:prstGeom>
            <a:noFill/>
            <a:ln w="381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TextBox 19">
            <a:extLst>
              <a:ext uri="{FF2B5EF4-FFF2-40B4-BE49-F238E27FC236}">
                <a16:creationId xmlns:a16="http://schemas.microsoft.com/office/drawing/2014/main" id="{15F8D50E-2657-9163-D347-4C4A1137F739}"/>
              </a:ext>
            </a:extLst>
          </p:cNvPr>
          <p:cNvSpPr txBox="1"/>
          <p:nvPr/>
        </p:nvSpPr>
        <p:spPr>
          <a:xfrm>
            <a:off x="375138" y="1531173"/>
            <a:ext cx="3557591" cy="338554"/>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Textbox</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7261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2694650" y="1715584"/>
            <a:ext cx="6481718" cy="2888711"/>
          </a:xfrm>
        </p:spPr>
        <p:txBody>
          <a:bodyPr>
            <a:normAutofit/>
          </a:bodyPr>
          <a:lstStyle/>
          <a:p>
            <a:r>
              <a:rPr lang="en-US" altLang="ja-JP" sz="4000"/>
              <a:t>Male with age 60-79 (n=237)</a:t>
            </a:r>
            <a:endParaRPr lang="en-US" sz="48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3294566" y="4806741"/>
            <a:ext cx="5089071" cy="663402"/>
          </a:xfrm>
        </p:spPr>
        <p:txBody>
          <a:bodyPr>
            <a:normAutofit/>
          </a:bodyPr>
          <a:lstStyle/>
          <a:p>
            <a:r>
              <a:rPr lang="en-US" sz="2000" dirty="0"/>
              <a:t> </a:t>
            </a:r>
          </a:p>
        </p:txBody>
      </p:sp>
      <p:sp>
        <p:nvSpPr>
          <p:cNvPr id="4" name="Rectangle 3">
            <a:extLst>
              <a:ext uri="{FF2B5EF4-FFF2-40B4-BE49-F238E27FC236}">
                <a16:creationId xmlns:a16="http://schemas.microsoft.com/office/drawing/2014/main" id="{C53B4393-6FD8-F14F-3F03-5C2E22515D6F}"/>
              </a:ext>
            </a:extLst>
          </p:cNvPr>
          <p:cNvSpPr/>
          <p:nvPr/>
        </p:nvSpPr>
        <p:spPr>
          <a:xfrm>
            <a:off x="283222" y="0"/>
            <a:ext cx="2411427" cy="513844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a:off x="9176368" y="2031101"/>
            <a:ext cx="2411427" cy="48268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1643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057662" cy="1073588"/>
          </a:xfrm>
        </p:spPr>
        <p:txBody>
          <a:bodyPr>
            <a:noAutofit/>
          </a:bodyPr>
          <a:lstStyle/>
          <a:p>
            <a:r>
              <a:rPr lang="en-AU" sz="2800"/>
              <a:t>Male in 60-79, BMI (n=234; 3 missing </a:t>
            </a:r>
            <a:r>
              <a:rPr lang="en-AU" sz="2400"/>
              <a:t>BMI</a:t>
            </a:r>
            <a:r>
              <a:rPr lang="en-AU" sz="2800"/>
              <a:t>)</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6715103" y="5521569"/>
            <a:ext cx="4504691" cy="95842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Diabetic group has a higher mean BMI than Prediabetic and Normal group.</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6564018" y="1336431"/>
            <a:ext cx="4655776" cy="1477328"/>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significant (p-value= 0.000481).</a:t>
            </a:r>
          </a:p>
          <a:p>
            <a:endParaRPr lang="en-US" sz="1800">
              <a:latin typeface="Arial" panose="020B0604020202020204" pitchFamily="34" charset="0"/>
              <a:cs typeface="Arial" panose="020B0604020202020204" pitchFamily="34" charset="0"/>
            </a:endParaRPr>
          </a:p>
          <a:p>
            <a:r>
              <a:rPr lang="en-US" sz="1800">
                <a:latin typeface="Arial" panose="020B0604020202020204" pitchFamily="34" charset="0"/>
                <a:cs typeface="Arial" panose="020B0604020202020204" pitchFamily="34" charset="0"/>
              </a:rPr>
              <a:t>Diabetic is different from Normal and Prediabetic, but</a:t>
            </a:r>
          </a:p>
          <a:p>
            <a:r>
              <a:rPr lang="en-US" sz="1800">
                <a:latin typeface="Arial" panose="020B0604020202020204" pitchFamily="34" charset="0"/>
                <a:cs typeface="Arial" panose="020B0604020202020204" pitchFamily="34" charset="0"/>
              </a:rPr>
              <a:t>Normal and Prediabetic are not different.</a:t>
            </a:r>
            <a:endParaRPr lang="en-US" sz="18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61FF022-95CE-4B42-662C-19BCA0A7441A}"/>
              </a:ext>
            </a:extLst>
          </p:cNvPr>
          <p:cNvSpPr txBox="1"/>
          <p:nvPr/>
        </p:nvSpPr>
        <p:spPr>
          <a:xfrm>
            <a:off x="6715103" y="2997802"/>
            <a:ext cx="5172097" cy="1169551"/>
          </a:xfrm>
          <a:prstGeom prst="rect">
            <a:avLst/>
          </a:prstGeom>
          <a:noFill/>
        </p:spPr>
        <p:txBody>
          <a:bodyPr wrap="square">
            <a:spAutoFit/>
          </a:bodyPr>
          <a:lstStyle/>
          <a:p>
            <a:r>
              <a:rPr lang="en-US" sz="1400">
                <a:latin typeface="Consolas" panose="020B0609020204030204" pitchFamily="49" charset="0"/>
              </a:rPr>
              <a:t>data:  df$BMXBMI and df$GLU_index </a:t>
            </a:r>
          </a:p>
          <a:p>
            <a:endParaRPr lang="en-US" sz="1400">
              <a:latin typeface="Consolas" panose="020B0609020204030204" pitchFamily="49" charset="0"/>
            </a:endParaRPr>
          </a:p>
          <a:p>
            <a:r>
              <a:rPr lang="en-US" sz="1400">
                <a:latin typeface="Consolas" panose="020B0609020204030204" pitchFamily="49" charset="0"/>
              </a:rPr>
              <a:t>            Normal  Prediabetic</a:t>
            </a:r>
          </a:p>
          <a:p>
            <a:r>
              <a:rPr lang="pt-BR" sz="1400">
                <a:latin typeface="Consolas" panose="020B0609020204030204" pitchFamily="49" charset="0"/>
              </a:rPr>
              <a:t>Prediabetic 0.128   -          </a:t>
            </a:r>
          </a:p>
          <a:p>
            <a:r>
              <a:rPr lang="pt-BR" sz="1400">
                <a:latin typeface="Consolas" panose="020B0609020204030204" pitchFamily="49" charset="0"/>
              </a:rPr>
              <a:t>Diabetic    0.00056 0.00499</a:t>
            </a:r>
            <a:endParaRPr lang="en-US" sz="1400">
              <a:latin typeface="Consolas" panose="020B0609020204030204" pitchFamily="49" charset="0"/>
            </a:endParaRPr>
          </a:p>
        </p:txBody>
      </p:sp>
      <p:pic>
        <p:nvPicPr>
          <p:cNvPr id="5" name="Picture 4">
            <a:extLst>
              <a:ext uri="{FF2B5EF4-FFF2-40B4-BE49-F238E27FC236}">
                <a16:creationId xmlns:a16="http://schemas.microsoft.com/office/drawing/2014/main" id="{453BD0E9-18B4-C994-1BB4-0F70B2D12916}"/>
              </a:ext>
            </a:extLst>
          </p:cNvPr>
          <p:cNvPicPr>
            <a:picLocks noChangeAspect="1"/>
          </p:cNvPicPr>
          <p:nvPr/>
        </p:nvPicPr>
        <p:blipFill>
          <a:blip r:embed="rId2"/>
          <a:stretch>
            <a:fillRect/>
          </a:stretch>
        </p:blipFill>
        <p:spPr>
          <a:xfrm>
            <a:off x="786414" y="1584805"/>
            <a:ext cx="4841569" cy="4119346"/>
          </a:xfrm>
          <a:prstGeom prst="rect">
            <a:avLst/>
          </a:prstGeom>
        </p:spPr>
      </p:pic>
    </p:spTree>
    <p:extLst>
      <p:ext uri="{BB962C8B-B14F-4D97-AF65-F5344CB8AC3E}">
        <p14:creationId xmlns:p14="http://schemas.microsoft.com/office/powerpoint/2010/main" val="2140982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1071070" y="859766"/>
            <a:ext cx="4818185" cy="1073588"/>
          </a:xfrm>
        </p:spPr>
        <p:txBody>
          <a:bodyPr>
            <a:noAutofit/>
          </a:bodyPr>
          <a:lstStyle/>
          <a:p>
            <a:r>
              <a:rPr lang="en-AU" sz="2800"/>
              <a:t>Male in 60s Lv2 and Lv3 – more variance explained?</a:t>
            </a:r>
            <a:endParaRPr lang="en-US" sz="2800" dirty="0"/>
          </a:p>
        </p:txBody>
      </p:sp>
      <p:sp>
        <p:nvSpPr>
          <p:cNvPr id="5" name="TextBox 4">
            <a:extLst>
              <a:ext uri="{FF2B5EF4-FFF2-40B4-BE49-F238E27FC236}">
                <a16:creationId xmlns:a16="http://schemas.microsoft.com/office/drawing/2014/main" id="{EDA501A5-AAA4-75D0-87F8-EA5186054F67}"/>
              </a:ext>
            </a:extLst>
          </p:cNvPr>
          <p:cNvSpPr txBox="1"/>
          <p:nvPr/>
        </p:nvSpPr>
        <p:spPr>
          <a:xfrm>
            <a:off x="6564018" y="2551837"/>
            <a:ext cx="4655776" cy="1754326"/>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Kind of yes – </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Axis 1 of Lv3 weighted is high.</a:t>
            </a:r>
          </a:p>
          <a:p>
            <a:pPr marL="285750" indent="-285750">
              <a:buFont typeface="Arial" panose="020B0604020202020204" pitchFamily="34" charset="0"/>
              <a:buChar char="•"/>
            </a:pPr>
            <a:r>
              <a:rPr lang="en-US" sz="1800">
                <a:latin typeface="Arial" panose="020B0604020202020204" pitchFamily="34" charset="0"/>
                <a:cs typeface="Arial" panose="020B0604020202020204" pitchFamily="34" charset="0"/>
              </a:rPr>
              <a:t>Lv2 weighted is as good as Lv4 weighted.</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In </a:t>
            </a:r>
            <a:r>
              <a:rPr lang="en-US" sz="1800">
                <a:latin typeface="Arial" panose="020B0604020202020204" pitchFamily="34" charset="0"/>
                <a:cs typeface="Arial" panose="020B0604020202020204" pitchFamily="34" charset="0"/>
              </a:rPr>
              <a:t>general, PCoA with weighted (unifrac distance) is better than unweighted.</a:t>
            </a:r>
            <a:endParaRPr lang="en-US" sz="1800" dirty="0">
              <a:latin typeface="Arial" panose="020B0604020202020204" pitchFamily="34" charset="0"/>
              <a:cs typeface="Arial" panose="020B0604020202020204" pitchFamily="34" charset="0"/>
            </a:endParaRPr>
          </a:p>
        </p:txBody>
      </p:sp>
      <p:graphicFrame>
        <p:nvGraphicFramePr>
          <p:cNvPr id="6" name="Chart 5">
            <a:extLst>
              <a:ext uri="{FF2B5EF4-FFF2-40B4-BE49-F238E27FC236}">
                <a16:creationId xmlns:a16="http://schemas.microsoft.com/office/drawing/2014/main" id="{8610D3DE-A34B-84E7-8B0B-C890E6D12D92}"/>
              </a:ext>
            </a:extLst>
          </p:cNvPr>
          <p:cNvGraphicFramePr>
            <a:graphicFrameLocks/>
          </p:cNvGraphicFramePr>
          <p:nvPr>
            <p:extLst>
              <p:ext uri="{D42A27DB-BD31-4B8C-83A1-F6EECF244321}">
                <p14:modId xmlns:p14="http://schemas.microsoft.com/office/powerpoint/2010/main" val="2185191680"/>
              </p:ext>
            </p:extLst>
          </p:nvPr>
        </p:nvGraphicFramePr>
        <p:xfrm>
          <a:off x="850006" y="2048409"/>
          <a:ext cx="5107389" cy="4287997"/>
        </p:xfrm>
        <a:graphic>
          <a:graphicData uri="http://schemas.openxmlformats.org/drawingml/2006/chart">
            <c:chart xmlns:c="http://schemas.openxmlformats.org/drawingml/2006/chart" xmlns:r="http://schemas.openxmlformats.org/officeDocument/2006/relationships" r:id="rId2"/>
          </a:graphicData>
        </a:graphic>
      </p:graphicFrame>
      <p:sp>
        <p:nvSpPr>
          <p:cNvPr id="3" name="Multiplication Sign 2">
            <a:extLst>
              <a:ext uri="{FF2B5EF4-FFF2-40B4-BE49-F238E27FC236}">
                <a16:creationId xmlns:a16="http://schemas.microsoft.com/office/drawing/2014/main" id="{28602F27-9316-DA12-7258-4B2046001393}"/>
              </a:ext>
            </a:extLst>
          </p:cNvPr>
          <p:cNvSpPr/>
          <p:nvPr/>
        </p:nvSpPr>
        <p:spPr>
          <a:xfrm>
            <a:off x="9471991" y="5307495"/>
            <a:ext cx="3034748" cy="1470992"/>
          </a:xfrm>
          <a:prstGeom prst="mathMultiply">
            <a:avLst>
              <a:gd name="adj1" fmla="val 16528"/>
            </a:avLst>
          </a:prstGeom>
          <a:solidFill>
            <a:schemeClr val="accent4">
              <a:lumMod val="60000"/>
              <a:lumOff val="40000"/>
            </a:schemeClr>
          </a:solidFill>
          <a:ln w="28575">
            <a:solidFill>
              <a:schemeClr val="accent4">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 but the results (var explained) itself is not wrong.</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1316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KCAL (n=237)</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586299" y="5562600"/>
            <a:ext cx="4504691" cy="98892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Calorie intake of Normal, Prediabetic, and Diabetic groups are not different. </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435214" y="1506635"/>
            <a:ext cx="4655776" cy="646331"/>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not significant (p-value=0.457).</a:t>
            </a:r>
          </a:p>
          <a:p>
            <a:r>
              <a:rPr lang="en-US" sz="1800">
                <a:latin typeface="Arial" panose="020B0604020202020204" pitchFamily="34" charset="0"/>
                <a:cs typeface="Arial" panose="020B0604020202020204" pitchFamily="34" charset="0"/>
              </a:rPr>
              <a:t>No need to control KCAL intake. </a:t>
            </a:r>
            <a:endParaRPr lang="en-US" sz="18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CCA358E-86C3-996B-E4F3-D47F2349B488}"/>
              </a:ext>
            </a:extLst>
          </p:cNvPr>
          <p:cNvPicPr>
            <a:picLocks noChangeAspect="1"/>
          </p:cNvPicPr>
          <p:nvPr/>
        </p:nvPicPr>
        <p:blipFill>
          <a:blip r:embed="rId2"/>
          <a:stretch>
            <a:fillRect/>
          </a:stretch>
        </p:blipFill>
        <p:spPr>
          <a:xfrm>
            <a:off x="7963748" y="0"/>
            <a:ext cx="3753754" cy="3225800"/>
          </a:xfrm>
          <a:prstGeom prst="rect">
            <a:avLst/>
          </a:prstGeom>
        </p:spPr>
      </p:pic>
      <p:pic>
        <p:nvPicPr>
          <p:cNvPr id="9" name="Picture 8">
            <a:extLst>
              <a:ext uri="{FF2B5EF4-FFF2-40B4-BE49-F238E27FC236}">
                <a16:creationId xmlns:a16="http://schemas.microsoft.com/office/drawing/2014/main" id="{9784D37A-6F51-4991-4BB6-9F4E7AC3527D}"/>
              </a:ext>
            </a:extLst>
          </p:cNvPr>
          <p:cNvPicPr>
            <a:picLocks noChangeAspect="1"/>
          </p:cNvPicPr>
          <p:nvPr/>
        </p:nvPicPr>
        <p:blipFill>
          <a:blip r:embed="rId3"/>
          <a:stretch>
            <a:fillRect/>
          </a:stretch>
        </p:blipFill>
        <p:spPr>
          <a:xfrm>
            <a:off x="7774768" y="3225800"/>
            <a:ext cx="4292430" cy="3626053"/>
          </a:xfrm>
          <a:prstGeom prst="rect">
            <a:avLst/>
          </a:prstGeom>
        </p:spPr>
      </p:pic>
    </p:spTree>
    <p:extLst>
      <p:ext uri="{BB962C8B-B14F-4D97-AF65-F5344CB8AC3E}">
        <p14:creationId xmlns:p14="http://schemas.microsoft.com/office/powerpoint/2010/main" val="2275442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diagram, scatter chart&#10;&#10;Description automatically generated">
            <a:extLst>
              <a:ext uri="{FF2B5EF4-FFF2-40B4-BE49-F238E27FC236}">
                <a16:creationId xmlns:a16="http://schemas.microsoft.com/office/drawing/2014/main" id="{2021EFCD-042B-628F-89A7-41D4575690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64" y="1191730"/>
            <a:ext cx="4406906" cy="3462569"/>
          </a:xfrm>
          <a:prstGeom prst="rect">
            <a:avLst/>
          </a:prstGeom>
        </p:spPr>
      </p:pic>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a:t>
            </a:r>
            <a:r>
              <a:rPr lang="en-AU" sz="2400"/>
              <a:t>Lv3 PCoA with WEIGHTED unifrac distance</a:t>
            </a:r>
            <a:endParaRPr lang="en-US" sz="2800" dirty="0"/>
          </a:p>
        </p:txBody>
      </p:sp>
      <p:sp>
        <p:nvSpPr>
          <p:cNvPr id="4" name="TextBox 3">
            <a:extLst>
              <a:ext uri="{FF2B5EF4-FFF2-40B4-BE49-F238E27FC236}">
                <a16:creationId xmlns:a16="http://schemas.microsoft.com/office/drawing/2014/main" id="{C7F634AC-AD7A-0B59-4163-7BDF4E651ED8}"/>
              </a:ext>
            </a:extLst>
          </p:cNvPr>
          <p:cNvSpPr txBox="1"/>
          <p:nvPr/>
        </p:nvSpPr>
        <p:spPr>
          <a:xfrm>
            <a:off x="173765" y="4880875"/>
            <a:ext cx="4512536" cy="1323439"/>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a:t>
            </a:r>
            <a:r>
              <a:rPr lang="en-US" altLang="ja-JP" sz="1600">
                <a:solidFill>
                  <a:schemeClr val="tx1">
                    <a:lumMod val="85000"/>
                    <a:lumOff val="15000"/>
                  </a:schemeClr>
                </a:solidFill>
                <a:latin typeface="Arial" panose="020B0604020202020204" pitchFamily="34" charset="0"/>
                <a:cs typeface="Arial" panose="020B0604020202020204" pitchFamily="34" charset="0"/>
              </a:rPr>
              <a:t>06</a:t>
            </a:r>
            <a:r>
              <a:rPr lang="en-US" sz="1600">
                <a:solidFill>
                  <a:schemeClr val="tx1">
                    <a:lumMod val="85000"/>
                    <a:lumOff val="15000"/>
                  </a:schemeClr>
                </a:solidFill>
                <a:latin typeface="Arial" panose="020B0604020202020204" pitchFamily="34" charset="0"/>
                <a:cs typeface="Arial" panose="020B0604020202020204" pitchFamily="34" charset="0"/>
              </a:rPr>
              <a:t>.</a:t>
            </a:r>
            <a:r>
              <a:rPr lang="en-AU" sz="1600">
                <a:solidFill>
                  <a:schemeClr val="tx1">
                    <a:lumMod val="85000"/>
                    <a:lumOff val="15000"/>
                  </a:schemeClr>
                </a:solidFill>
                <a:latin typeface="Arial" panose="020B0604020202020204" pitchFamily="34" charset="0"/>
                <a:cs typeface="Arial" panose="020B0604020202020204" pitchFamily="34" charset="0"/>
              </a:rPr>
              <a:t> Borderline, but a</a:t>
            </a:r>
            <a:r>
              <a:rPr lang="en-US" sz="1600">
                <a:solidFill>
                  <a:schemeClr val="tx1">
                    <a:lumMod val="85000"/>
                    <a:lumOff val="15000"/>
                  </a:schemeClr>
                </a:solidFill>
                <a:latin typeface="Arial" panose="020B0604020202020204" pitchFamily="34" charset="0"/>
                <a:cs typeface="Arial" panose="020B0604020202020204" pitchFamily="34" charset="0"/>
              </a:rPr>
              <a:t>ssumption OK.</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0.09. Groups are borderline but not different.</a:t>
            </a:r>
          </a:p>
        </p:txBody>
      </p:sp>
      <p:sp>
        <p:nvSpPr>
          <p:cNvPr id="14" name="TextBox 13">
            <a:extLst>
              <a:ext uri="{FF2B5EF4-FFF2-40B4-BE49-F238E27FC236}">
                <a16:creationId xmlns:a16="http://schemas.microsoft.com/office/drawing/2014/main" id="{5556DDF9-31AA-F488-63FF-CCDD0EC9984B}"/>
              </a:ext>
            </a:extLst>
          </p:cNvPr>
          <p:cNvSpPr txBox="1"/>
          <p:nvPr/>
        </p:nvSpPr>
        <p:spPr>
          <a:xfrm>
            <a:off x="2784230" y="4377300"/>
            <a:ext cx="1706991" cy="276999"/>
          </a:xfrm>
          <a:prstGeom prst="rect">
            <a:avLst/>
          </a:prstGeom>
          <a:noFill/>
        </p:spPr>
        <p:txBody>
          <a:bodyPr wrap="square" rtlCol="0">
            <a:spAutoFit/>
          </a:bodyPr>
          <a:lstStyle/>
          <a:p>
            <a:r>
              <a:rPr lang="en-US" sz="1200">
                <a:solidFill>
                  <a:schemeClr val="tx1">
                    <a:lumMod val="85000"/>
                    <a:lumOff val="15000"/>
                  </a:schemeClr>
                </a:solidFill>
                <a:latin typeface="Arial" panose="020B0604020202020204" pitchFamily="34" charset="0"/>
                <a:cs typeface="Arial" panose="020B0604020202020204" pitchFamily="34" charset="0"/>
              </a:rPr>
              <a:t>Conversion failed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 name="Picture 4" descr="Chart&#10;&#10;Description automatically generated">
            <a:extLst>
              <a:ext uri="{FF2B5EF4-FFF2-40B4-BE49-F238E27FC236}">
                <a16:creationId xmlns:a16="http://schemas.microsoft.com/office/drawing/2014/main" id="{0B381172-8CC6-AD22-CE9D-8FCF88D66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540" y="3571824"/>
            <a:ext cx="4147559" cy="3258796"/>
          </a:xfrm>
          <a:prstGeom prst="rect">
            <a:avLst/>
          </a:prstGeom>
        </p:spPr>
      </p:pic>
      <p:pic>
        <p:nvPicPr>
          <p:cNvPr id="12" name="Picture 11" descr="Chart, scatter chart, bubble chart&#10;&#10;Description automatically generated">
            <a:extLst>
              <a:ext uri="{FF2B5EF4-FFF2-40B4-BE49-F238E27FC236}">
                <a16:creationId xmlns:a16="http://schemas.microsoft.com/office/drawing/2014/main" id="{6FD0938B-7E16-4B9D-AED3-C1C2BB407F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540" y="183783"/>
            <a:ext cx="4130276" cy="3245217"/>
          </a:xfrm>
          <a:prstGeom prst="rect">
            <a:avLst/>
          </a:prstGeom>
        </p:spPr>
      </p:pic>
      <p:pic>
        <p:nvPicPr>
          <p:cNvPr id="8" name="Picture 7" descr="Chart, scatter chart, bubble chart&#10;&#10;Description automatically generated">
            <a:extLst>
              <a:ext uri="{FF2B5EF4-FFF2-40B4-BE49-F238E27FC236}">
                <a16:creationId xmlns:a16="http://schemas.microsoft.com/office/drawing/2014/main" id="{F764BB3D-ACDD-8912-681A-3A4ABD800C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5596" y="197363"/>
            <a:ext cx="4147559" cy="3258796"/>
          </a:xfrm>
          <a:prstGeom prst="rect">
            <a:avLst/>
          </a:prstGeom>
        </p:spPr>
      </p:pic>
      <p:sp>
        <p:nvSpPr>
          <p:cNvPr id="17" name="Rectangle: Rounded Corners 16">
            <a:extLst>
              <a:ext uri="{FF2B5EF4-FFF2-40B4-BE49-F238E27FC236}">
                <a16:creationId xmlns:a16="http://schemas.microsoft.com/office/drawing/2014/main" id="{80B6B746-0362-9807-6B7F-82CE8FAED2FF}"/>
              </a:ext>
            </a:extLst>
          </p:cNvPr>
          <p:cNvSpPr/>
          <p:nvPr/>
        </p:nvSpPr>
        <p:spPr>
          <a:xfrm>
            <a:off x="9328338" y="4149375"/>
            <a:ext cx="2689897" cy="107263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Looks like Normal population tend to have a lower value of Axis.2.</a:t>
            </a:r>
            <a:endParaRPr lang="en-US" sz="1600" dirty="0">
              <a:latin typeface="Arial" panose="020B0604020202020204" pitchFamily="34" charset="0"/>
              <a:cs typeface="Arial" panose="020B0604020202020204" pitchFamily="34" charset="0"/>
            </a:endParaRPr>
          </a:p>
        </p:txBody>
      </p:sp>
      <p:sp>
        <p:nvSpPr>
          <p:cNvPr id="18" name="Multiplication Sign 17">
            <a:extLst>
              <a:ext uri="{FF2B5EF4-FFF2-40B4-BE49-F238E27FC236}">
                <a16:creationId xmlns:a16="http://schemas.microsoft.com/office/drawing/2014/main" id="{2CCFF095-A236-B59C-46BC-4A8A1DC5CD55}"/>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b="1">
                <a:solidFill>
                  <a:srgbClr val="000000"/>
                </a:solidFill>
                <a:latin typeface="Arial" panose="020B0604020202020204" pitchFamily="34" charset="0"/>
                <a:cs typeface="Arial" panose="020B0604020202020204" pitchFamily="34" charset="0"/>
              </a:rPr>
              <a:t>BEFORE sorting food by SEQN, I think…</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2783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a:t>
            </a:r>
            <a:r>
              <a:rPr lang="en-AU" sz="2400"/>
              <a:t>Lv3 PCoA with WEIGHTED unifrac distance</a:t>
            </a:r>
            <a:endParaRPr lang="en-US" sz="2800" dirty="0"/>
          </a:p>
        </p:txBody>
      </p:sp>
      <p:sp>
        <p:nvSpPr>
          <p:cNvPr id="4" name="TextBox 3">
            <a:extLst>
              <a:ext uri="{FF2B5EF4-FFF2-40B4-BE49-F238E27FC236}">
                <a16:creationId xmlns:a16="http://schemas.microsoft.com/office/drawing/2014/main" id="{C7F634AC-AD7A-0B59-4163-7BDF4E651ED8}"/>
              </a:ext>
            </a:extLst>
          </p:cNvPr>
          <p:cNvSpPr txBox="1"/>
          <p:nvPr/>
        </p:nvSpPr>
        <p:spPr>
          <a:xfrm>
            <a:off x="173765" y="4880875"/>
            <a:ext cx="4512536" cy="1323439"/>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a:t>
            </a:r>
            <a:r>
              <a:rPr lang="en-US" altLang="ja-JP" sz="1600">
                <a:solidFill>
                  <a:schemeClr val="tx1">
                    <a:lumMod val="85000"/>
                    <a:lumOff val="15000"/>
                  </a:schemeClr>
                </a:solidFill>
                <a:latin typeface="Arial" panose="020B0604020202020204" pitchFamily="34" charset="0"/>
                <a:cs typeface="Arial" panose="020B0604020202020204" pitchFamily="34" charset="0"/>
              </a:rPr>
              <a:t>05</a:t>
            </a:r>
            <a:r>
              <a:rPr lang="en-US" sz="1600">
                <a:solidFill>
                  <a:schemeClr val="tx1">
                    <a:lumMod val="85000"/>
                    <a:lumOff val="15000"/>
                  </a:schemeClr>
                </a:solidFill>
                <a:latin typeface="Arial" panose="020B0604020202020204" pitchFamily="34" charset="0"/>
                <a:cs typeface="Arial" panose="020B0604020202020204" pitchFamily="34" charset="0"/>
              </a:rPr>
              <a:t>.</a:t>
            </a:r>
            <a:r>
              <a:rPr lang="en-AU" sz="1600">
                <a:solidFill>
                  <a:schemeClr val="tx1">
                    <a:lumMod val="85000"/>
                    <a:lumOff val="15000"/>
                  </a:schemeClr>
                </a:solidFill>
                <a:latin typeface="Arial" panose="020B0604020202020204" pitchFamily="34" charset="0"/>
                <a:cs typeface="Arial" panose="020B0604020202020204" pitchFamily="34" charset="0"/>
              </a:rPr>
              <a:t> Borderline, but a</a:t>
            </a:r>
            <a:r>
              <a:rPr lang="en-US" sz="1600">
                <a:solidFill>
                  <a:schemeClr val="tx1">
                    <a:lumMod val="85000"/>
                    <a:lumOff val="15000"/>
                  </a:schemeClr>
                </a:solidFill>
                <a:latin typeface="Arial" panose="020B0604020202020204" pitchFamily="34" charset="0"/>
                <a:cs typeface="Arial" panose="020B0604020202020204" pitchFamily="34" charset="0"/>
              </a:rPr>
              <a:t>ssumption OK.</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0.09. Groups are borderline but not different.</a:t>
            </a:r>
          </a:p>
        </p:txBody>
      </p:sp>
      <p:sp>
        <p:nvSpPr>
          <p:cNvPr id="14" name="TextBox 13">
            <a:extLst>
              <a:ext uri="{FF2B5EF4-FFF2-40B4-BE49-F238E27FC236}">
                <a16:creationId xmlns:a16="http://schemas.microsoft.com/office/drawing/2014/main" id="{5556DDF9-31AA-F488-63FF-CCDD0EC9984B}"/>
              </a:ext>
            </a:extLst>
          </p:cNvPr>
          <p:cNvSpPr txBox="1"/>
          <p:nvPr/>
        </p:nvSpPr>
        <p:spPr>
          <a:xfrm>
            <a:off x="2784230" y="4377300"/>
            <a:ext cx="1706991" cy="276999"/>
          </a:xfrm>
          <a:prstGeom prst="rect">
            <a:avLst/>
          </a:prstGeom>
          <a:noFill/>
        </p:spPr>
        <p:txBody>
          <a:bodyPr wrap="square" rtlCol="0">
            <a:spAutoFit/>
          </a:bodyPr>
          <a:lstStyle/>
          <a:p>
            <a:r>
              <a:rPr lang="en-US" sz="1200">
                <a:solidFill>
                  <a:schemeClr val="tx1">
                    <a:lumMod val="85000"/>
                    <a:lumOff val="15000"/>
                  </a:schemeClr>
                </a:solidFill>
                <a:latin typeface="Arial" panose="020B0604020202020204" pitchFamily="34" charset="0"/>
                <a:cs typeface="Arial" panose="020B0604020202020204" pitchFamily="34" charset="0"/>
              </a:rPr>
              <a:t>Conversion failed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7" name="Rectangle: Rounded Corners 16">
            <a:extLst>
              <a:ext uri="{FF2B5EF4-FFF2-40B4-BE49-F238E27FC236}">
                <a16:creationId xmlns:a16="http://schemas.microsoft.com/office/drawing/2014/main" id="{80B6B746-0362-9807-6B7F-82CE8FAED2FF}"/>
              </a:ext>
            </a:extLst>
          </p:cNvPr>
          <p:cNvSpPr/>
          <p:nvPr/>
        </p:nvSpPr>
        <p:spPr>
          <a:xfrm>
            <a:off x="9328338" y="4149375"/>
            <a:ext cx="2689897" cy="107263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Looks like Normal population tend to have a higher value of Axis.2.</a:t>
            </a:r>
            <a:endParaRPr lang="en-US" sz="1600" dirty="0">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E7C9BEAB-228B-EB04-BC73-80036285D1B1}"/>
              </a:ext>
            </a:extLst>
          </p:cNvPr>
          <p:cNvSpPr/>
          <p:nvPr/>
        </p:nvSpPr>
        <p:spPr>
          <a:xfrm>
            <a:off x="0" y="0"/>
            <a:ext cx="31877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chemeClr val="accent6"/>
                </a:solidFill>
                <a:latin typeface="Arial" panose="020B0604020202020204" pitchFamily="34" charset="0"/>
                <a:cs typeface="Arial" panose="020B0604020202020204" pitchFamily="34" charset="0"/>
              </a:rPr>
              <a:t>After sorting food by SEQN</a:t>
            </a:r>
            <a:endParaRPr lang="en-US" sz="1600" dirty="0">
              <a:solidFill>
                <a:schemeClr val="accent6"/>
              </a:solidFill>
              <a:latin typeface="Arial" panose="020B0604020202020204" pitchFamily="34" charset="0"/>
              <a:cs typeface="Arial" panose="020B0604020202020204" pitchFamily="34" charset="0"/>
            </a:endParaRPr>
          </a:p>
        </p:txBody>
      </p:sp>
      <p:pic>
        <p:nvPicPr>
          <p:cNvPr id="7" name="Picture 6" descr="Chart, scatter chart, bubble chart&#10;&#10;Description automatically generated">
            <a:extLst>
              <a:ext uri="{FF2B5EF4-FFF2-40B4-BE49-F238E27FC236}">
                <a16:creationId xmlns:a16="http://schemas.microsoft.com/office/drawing/2014/main" id="{5E78BC9B-4427-C271-29BE-899C1D428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1228" y="3429001"/>
            <a:ext cx="4154055" cy="3263900"/>
          </a:xfrm>
          <a:prstGeom prst="rect">
            <a:avLst/>
          </a:prstGeom>
        </p:spPr>
      </p:pic>
      <p:pic>
        <p:nvPicPr>
          <p:cNvPr id="13" name="Picture 12" descr="Chart, scatter chart, bubble chart&#10;&#10;Description automatically generated">
            <a:extLst>
              <a:ext uri="{FF2B5EF4-FFF2-40B4-BE49-F238E27FC236}">
                <a16:creationId xmlns:a16="http://schemas.microsoft.com/office/drawing/2014/main" id="{3091EA78-F498-EF68-B8A6-137F09EF1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228" y="63344"/>
            <a:ext cx="4154055" cy="3263900"/>
          </a:xfrm>
          <a:prstGeom prst="rect">
            <a:avLst/>
          </a:prstGeom>
        </p:spPr>
      </p:pic>
      <p:pic>
        <p:nvPicPr>
          <p:cNvPr id="19" name="Picture 18" descr="Chart&#10;&#10;Description automatically generated">
            <a:extLst>
              <a:ext uri="{FF2B5EF4-FFF2-40B4-BE49-F238E27FC236}">
                <a16:creationId xmlns:a16="http://schemas.microsoft.com/office/drawing/2014/main" id="{5E009C9D-0938-5282-8AE5-2B488F17F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362" y="1306501"/>
            <a:ext cx="4466090" cy="3509071"/>
          </a:xfrm>
          <a:prstGeom prst="rect">
            <a:avLst/>
          </a:prstGeom>
        </p:spPr>
      </p:pic>
      <p:pic>
        <p:nvPicPr>
          <p:cNvPr id="10" name="Picture 9" descr="Chart, scatter chart, bubble chart&#10;&#10;Description automatically generated">
            <a:extLst>
              <a:ext uri="{FF2B5EF4-FFF2-40B4-BE49-F238E27FC236}">
                <a16:creationId xmlns:a16="http://schemas.microsoft.com/office/drawing/2014/main" id="{C380FD69-D7CC-B8A8-41D0-BFA2CF0AD6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9704" y="51886"/>
            <a:ext cx="4154055" cy="3263900"/>
          </a:xfrm>
          <a:prstGeom prst="rect">
            <a:avLst/>
          </a:prstGeom>
        </p:spPr>
      </p:pic>
      <p:sp>
        <p:nvSpPr>
          <p:cNvPr id="20" name="Oval 19">
            <a:extLst>
              <a:ext uri="{FF2B5EF4-FFF2-40B4-BE49-F238E27FC236}">
                <a16:creationId xmlns:a16="http://schemas.microsoft.com/office/drawing/2014/main" id="{5CEE5327-9FBE-4E98-0D6D-0160CA51FEB3}"/>
              </a:ext>
            </a:extLst>
          </p:cNvPr>
          <p:cNvSpPr/>
          <p:nvPr/>
        </p:nvSpPr>
        <p:spPr>
          <a:xfrm>
            <a:off x="5847186" y="2918564"/>
            <a:ext cx="1516585" cy="510435"/>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B5E5C55-0364-F5F7-9F71-642B78FA2F42}"/>
              </a:ext>
            </a:extLst>
          </p:cNvPr>
          <p:cNvSpPr/>
          <p:nvPr/>
        </p:nvSpPr>
        <p:spPr>
          <a:xfrm>
            <a:off x="5847186" y="6233577"/>
            <a:ext cx="1516585" cy="510435"/>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4545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1 and 2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1232821" y="5256213"/>
            <a:ext cx="9618895" cy="12197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The foods that had the highest correlation with Axes 1&amp;2 were almost the same – ice cream and milks. Banana foor Axis 1, and American cheese for Axis 2. </a:t>
            </a:r>
            <a:endParaRPr lang="en-US" sz="1600" dirty="0">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BED5311F-6FEF-D619-C2A1-B4EF7B26F68C}"/>
              </a:ext>
            </a:extLst>
          </p:cNvPr>
          <p:cNvSpPr/>
          <p:nvPr/>
        </p:nvSpPr>
        <p:spPr>
          <a:xfrm>
            <a:off x="0" y="0"/>
            <a:ext cx="79375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After sorting food by SEQN, males60to79, Lv3, WEIGHTED unifrac distance PCoA. </a:t>
            </a:r>
            <a:endParaRPr lang="en-US" sz="16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5B31C71-F244-7E6C-7A66-FD11C44E443F}"/>
              </a:ext>
            </a:extLst>
          </p:cNvPr>
          <p:cNvPicPr>
            <a:picLocks noChangeAspect="1"/>
          </p:cNvPicPr>
          <p:nvPr/>
        </p:nvPicPr>
        <p:blipFill>
          <a:blip r:embed="rId2"/>
          <a:stretch>
            <a:fillRect/>
          </a:stretch>
        </p:blipFill>
        <p:spPr>
          <a:xfrm>
            <a:off x="231774" y="1238250"/>
            <a:ext cx="11734855" cy="2927350"/>
          </a:xfrm>
          <a:prstGeom prst="rect">
            <a:avLst/>
          </a:prstGeom>
        </p:spPr>
      </p:pic>
    </p:spTree>
    <p:extLst>
      <p:ext uri="{BB962C8B-B14F-4D97-AF65-F5344CB8AC3E}">
        <p14:creationId xmlns:p14="http://schemas.microsoft.com/office/powerpoint/2010/main" val="424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10;&#10;Description automatically generated">
            <a:extLst>
              <a:ext uri="{FF2B5EF4-FFF2-40B4-BE49-F238E27FC236}">
                <a16:creationId xmlns:a16="http://schemas.microsoft.com/office/drawing/2014/main" id="{81AEA04C-9DD3-36B3-03E5-D5BC487350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0097" y="2995045"/>
            <a:ext cx="4466090" cy="3509071"/>
          </a:xfrm>
          <a:prstGeom prst="rect">
            <a:avLst/>
          </a:prstGeom>
        </p:spPr>
      </p:pic>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1 and 2 </a:t>
            </a:r>
            <a:endParaRPr lang="en-US" sz="2800" dirty="0"/>
          </a:p>
        </p:txBody>
      </p:sp>
      <p:sp>
        <p:nvSpPr>
          <p:cNvPr id="7" name="Rectangle: Rounded Corners 6">
            <a:extLst>
              <a:ext uri="{FF2B5EF4-FFF2-40B4-BE49-F238E27FC236}">
                <a16:creationId xmlns:a16="http://schemas.microsoft.com/office/drawing/2014/main" id="{378F54FA-5901-B731-9814-E033BA53BB07}"/>
              </a:ext>
            </a:extLst>
          </p:cNvPr>
          <p:cNvSpPr/>
          <p:nvPr/>
        </p:nvSpPr>
        <p:spPr>
          <a:xfrm>
            <a:off x="7483864" y="2995045"/>
            <a:ext cx="3298956" cy="1094377"/>
          </a:xfrm>
          <a:prstGeom prst="roundRect">
            <a:avLst/>
          </a:prstGeom>
          <a:solidFill>
            <a:schemeClr val="tx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1 (+) and Axis 2 (–) …</a:t>
            </a:r>
          </a:p>
          <a:p>
            <a:r>
              <a:rPr lang="en-US">
                <a:solidFill>
                  <a:schemeClr val="tx1">
                    <a:lumMod val="85000"/>
                    <a:lumOff val="15000"/>
                  </a:schemeClr>
                </a:solidFill>
                <a:latin typeface="Arial" panose="020B0604020202020204" pitchFamily="34" charset="0"/>
                <a:cs typeface="Arial" panose="020B0604020202020204" pitchFamily="34" charset="0"/>
              </a:rPr>
              <a:t>Milk?</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711ACB70-52E0-E803-6869-7D687AB996D3}"/>
              </a:ext>
            </a:extLst>
          </p:cNvPr>
          <p:cNvSpPr/>
          <p:nvPr/>
        </p:nvSpPr>
        <p:spPr>
          <a:xfrm>
            <a:off x="396741" y="3448609"/>
            <a:ext cx="3298956" cy="1094377"/>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1 (–) and Axis 2 (–) …</a:t>
            </a:r>
          </a:p>
          <a:p>
            <a:r>
              <a:rPr lang="en-US">
                <a:solidFill>
                  <a:schemeClr val="tx1">
                    <a:lumMod val="85000"/>
                    <a:lumOff val="15000"/>
                  </a:schemeClr>
                </a:solidFill>
                <a:latin typeface="Arial" panose="020B0604020202020204" pitchFamily="34" charset="0"/>
                <a:cs typeface="Arial" panose="020B0604020202020204" pitchFamily="34" charset="0"/>
              </a:rPr>
              <a:t>Ice cream</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56EA9737-82F3-A2E6-AB9D-E57C77EB8BA0}"/>
              </a:ext>
            </a:extLst>
          </p:cNvPr>
          <p:cNvSpPr/>
          <p:nvPr/>
        </p:nvSpPr>
        <p:spPr>
          <a:xfrm rot="1837578">
            <a:off x="3675851" y="4080237"/>
            <a:ext cx="1423430" cy="1845912"/>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7A1BF95-C447-6A79-45A1-123FFBCF4B60}"/>
              </a:ext>
            </a:extLst>
          </p:cNvPr>
          <p:cNvSpPr/>
          <p:nvPr/>
        </p:nvSpPr>
        <p:spPr>
          <a:xfrm rot="1773489">
            <a:off x="5078391" y="3793968"/>
            <a:ext cx="2131827" cy="1314642"/>
          </a:xfrm>
          <a:prstGeom prst="ellipse">
            <a:avLst/>
          </a:prstGeom>
          <a:noFill/>
          <a:ln w="2857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7E5677DB-1432-12D7-DE47-FB8506D68DBB}"/>
              </a:ext>
            </a:extLst>
          </p:cNvPr>
          <p:cNvPicPr>
            <a:picLocks noChangeAspect="1"/>
          </p:cNvPicPr>
          <p:nvPr/>
        </p:nvPicPr>
        <p:blipFill rotWithShape="1">
          <a:blip r:embed="rId3"/>
          <a:srcRect b="29838"/>
          <a:stretch/>
        </p:blipFill>
        <p:spPr>
          <a:xfrm>
            <a:off x="223545" y="157436"/>
            <a:ext cx="11213239" cy="961949"/>
          </a:xfrm>
          <a:prstGeom prst="rect">
            <a:avLst/>
          </a:prstGeom>
        </p:spPr>
      </p:pic>
      <p:pic>
        <p:nvPicPr>
          <p:cNvPr id="14" name="Picture 13">
            <a:extLst>
              <a:ext uri="{FF2B5EF4-FFF2-40B4-BE49-F238E27FC236}">
                <a16:creationId xmlns:a16="http://schemas.microsoft.com/office/drawing/2014/main" id="{D8B7CC4D-82DD-E482-A947-C0BEBCC50644}"/>
              </a:ext>
            </a:extLst>
          </p:cNvPr>
          <p:cNvPicPr>
            <a:picLocks noChangeAspect="1"/>
          </p:cNvPicPr>
          <p:nvPr/>
        </p:nvPicPr>
        <p:blipFill rotWithShape="1">
          <a:blip r:embed="rId4"/>
          <a:srcRect b="39046"/>
          <a:stretch/>
        </p:blipFill>
        <p:spPr>
          <a:xfrm>
            <a:off x="223545" y="1184177"/>
            <a:ext cx="11213239" cy="924243"/>
          </a:xfrm>
          <a:prstGeom prst="rect">
            <a:avLst/>
          </a:prstGeom>
        </p:spPr>
      </p:pic>
    </p:spTree>
    <p:extLst>
      <p:ext uri="{BB962C8B-B14F-4D97-AF65-F5344CB8AC3E}">
        <p14:creationId xmlns:p14="http://schemas.microsoft.com/office/powerpoint/2010/main" val="294940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3 and 4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490305" y="4850056"/>
            <a:ext cx="11219095" cy="158461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The foods that had the highest correlation with Axes 3&amp;4 were – Soft drinks (Cola type), White bread, milk.</a:t>
            </a:r>
          </a:p>
          <a:p>
            <a:pPr algn="ctr"/>
            <a:endParaRPr lang="en-US" sz="1600">
              <a:latin typeface="Arial" panose="020B0604020202020204" pitchFamily="34" charset="0"/>
              <a:cs typeface="Arial" panose="020B0604020202020204" pitchFamily="34" charset="0"/>
            </a:endParaRPr>
          </a:p>
          <a:p>
            <a:pPr algn="ctr"/>
            <a:r>
              <a:rPr lang="en-US" sz="1600">
                <a:latin typeface="Arial" panose="020B0604020202020204" pitchFamily="34" charset="0"/>
                <a:cs typeface="Arial" panose="020B0604020202020204" pitchFamily="34" charset="0"/>
              </a:rPr>
              <a:t>Also, White sugar and Cheese for Axis 4. </a:t>
            </a:r>
          </a:p>
          <a:p>
            <a:pPr algn="ctr"/>
            <a:r>
              <a:rPr lang="en-US" sz="1600">
                <a:latin typeface="Arial" panose="020B0604020202020204" pitchFamily="34" charset="0"/>
                <a:cs typeface="Arial" panose="020B0604020202020204" pitchFamily="34" charset="0"/>
              </a:rPr>
              <a:t>Axis 4 (+) were less healthy foods such as soft drinks, sugar, white bread, cheese. </a:t>
            </a:r>
            <a:endParaRPr lang="en-US" sz="16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0F22AF03-9DB0-D250-D646-042256D2CE1B}"/>
              </a:ext>
            </a:extLst>
          </p:cNvPr>
          <p:cNvPicPr>
            <a:picLocks noChangeAspect="1"/>
          </p:cNvPicPr>
          <p:nvPr/>
        </p:nvPicPr>
        <p:blipFill rotWithShape="1">
          <a:blip r:embed="rId2"/>
          <a:srcRect b="14707"/>
          <a:stretch/>
        </p:blipFill>
        <p:spPr>
          <a:xfrm>
            <a:off x="490305" y="1013513"/>
            <a:ext cx="11534599" cy="1465264"/>
          </a:xfrm>
          <a:prstGeom prst="rect">
            <a:avLst/>
          </a:prstGeom>
        </p:spPr>
      </p:pic>
      <p:pic>
        <p:nvPicPr>
          <p:cNvPr id="14" name="Picture 13">
            <a:extLst>
              <a:ext uri="{FF2B5EF4-FFF2-40B4-BE49-F238E27FC236}">
                <a16:creationId xmlns:a16="http://schemas.microsoft.com/office/drawing/2014/main" id="{42948F20-B442-A523-4435-20965C6DEB26}"/>
              </a:ext>
            </a:extLst>
          </p:cNvPr>
          <p:cNvPicPr>
            <a:picLocks noChangeAspect="1"/>
          </p:cNvPicPr>
          <p:nvPr/>
        </p:nvPicPr>
        <p:blipFill rotWithShape="1">
          <a:blip r:embed="rId3"/>
          <a:srcRect b="17493"/>
          <a:stretch/>
        </p:blipFill>
        <p:spPr>
          <a:xfrm>
            <a:off x="490305" y="2590828"/>
            <a:ext cx="11553394" cy="1916770"/>
          </a:xfrm>
          <a:prstGeom prst="rect">
            <a:avLst/>
          </a:prstGeom>
        </p:spPr>
      </p:pic>
    </p:spTree>
    <p:extLst>
      <p:ext uri="{BB962C8B-B14F-4D97-AF65-F5344CB8AC3E}">
        <p14:creationId xmlns:p14="http://schemas.microsoft.com/office/powerpoint/2010/main" val="2370409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2 and 3 </a:t>
            </a:r>
            <a:endParaRPr lang="en-US" sz="2800" dirty="0"/>
          </a:p>
        </p:txBody>
      </p:sp>
      <p:cxnSp>
        <p:nvCxnSpPr>
          <p:cNvPr id="5" name="Straight Arrow Connector 4">
            <a:extLst>
              <a:ext uri="{FF2B5EF4-FFF2-40B4-BE49-F238E27FC236}">
                <a16:creationId xmlns:a16="http://schemas.microsoft.com/office/drawing/2014/main" id="{811B3A6D-934B-2638-ECB6-D7DE3FD82801}"/>
              </a:ext>
            </a:extLst>
          </p:cNvPr>
          <p:cNvCxnSpPr>
            <a:cxnSpLocks/>
          </p:cNvCxnSpPr>
          <p:nvPr/>
        </p:nvCxnSpPr>
        <p:spPr>
          <a:xfrm>
            <a:off x="3941097" y="6645838"/>
            <a:ext cx="430138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D531AFE5-EF52-D697-FC54-B1701E8A66EA}"/>
              </a:ext>
            </a:extLst>
          </p:cNvPr>
          <p:cNvSpPr/>
          <p:nvPr/>
        </p:nvSpPr>
        <p:spPr>
          <a:xfrm>
            <a:off x="8432038" y="5976822"/>
            <a:ext cx="3226713" cy="779699"/>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(rice, nonfat milk; not significant)</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6F20781C-BA0E-95B2-BA37-DDC95F44D155}"/>
              </a:ext>
            </a:extLst>
          </p:cNvPr>
          <p:cNvSpPr/>
          <p:nvPr/>
        </p:nvSpPr>
        <p:spPr>
          <a:xfrm>
            <a:off x="1021959" y="6261102"/>
            <a:ext cx="2664448" cy="596897"/>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ice cream, 2%, whole milk </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8B7095E4-F058-C5DA-8F61-43660A05AA2E}"/>
              </a:ext>
            </a:extLst>
          </p:cNvPr>
          <p:cNvSpPr/>
          <p:nvPr/>
        </p:nvSpPr>
        <p:spPr>
          <a:xfrm>
            <a:off x="490782" y="3019594"/>
            <a:ext cx="2664448" cy="716737"/>
          </a:xfrm>
          <a:prstGeom prst="roundRect">
            <a:avLst/>
          </a:prstGeom>
          <a:solidFill>
            <a:schemeClr val="accent3">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3 (+) … White bread, lean beef steak</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6B2A44BA-5F54-86F6-9D67-3D1BC19D6BE8}"/>
              </a:ext>
            </a:extLst>
          </p:cNvPr>
          <p:cNvSpPr/>
          <p:nvPr/>
        </p:nvSpPr>
        <p:spPr>
          <a:xfrm>
            <a:off x="490782" y="5428820"/>
            <a:ext cx="2664448" cy="716737"/>
          </a:xfrm>
          <a:prstGeom prst="roundRect">
            <a:avLst/>
          </a:prstGeom>
          <a:solidFill>
            <a:schemeClr val="accent3">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3 (–) … soft drink, raw banana, 2% milk</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15" name="Straight Arrow Connector 14">
            <a:extLst>
              <a:ext uri="{FF2B5EF4-FFF2-40B4-BE49-F238E27FC236}">
                <a16:creationId xmlns:a16="http://schemas.microsoft.com/office/drawing/2014/main" id="{1DDCE4C4-E974-0C34-E694-79FB3F901AF2}"/>
              </a:ext>
            </a:extLst>
          </p:cNvPr>
          <p:cNvCxnSpPr>
            <a:cxnSpLocks/>
          </p:cNvCxnSpPr>
          <p:nvPr/>
        </p:nvCxnSpPr>
        <p:spPr>
          <a:xfrm flipV="1">
            <a:off x="3352800" y="3253731"/>
            <a:ext cx="0" cy="272309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1CADEBD4-7935-9216-8879-A832A311DA42}"/>
              </a:ext>
            </a:extLst>
          </p:cNvPr>
          <p:cNvPicPr>
            <a:picLocks noChangeAspect="1"/>
          </p:cNvPicPr>
          <p:nvPr/>
        </p:nvPicPr>
        <p:blipFill rotWithShape="1">
          <a:blip r:embed="rId2"/>
          <a:srcRect b="42369"/>
          <a:stretch/>
        </p:blipFill>
        <p:spPr>
          <a:xfrm>
            <a:off x="282263" y="186297"/>
            <a:ext cx="11376488" cy="886575"/>
          </a:xfrm>
          <a:prstGeom prst="rect">
            <a:avLst/>
          </a:prstGeom>
        </p:spPr>
      </p:pic>
      <p:pic>
        <p:nvPicPr>
          <p:cNvPr id="21" name="Picture 20">
            <a:extLst>
              <a:ext uri="{FF2B5EF4-FFF2-40B4-BE49-F238E27FC236}">
                <a16:creationId xmlns:a16="http://schemas.microsoft.com/office/drawing/2014/main" id="{93E1E26E-5B80-4F70-FC88-DD2A6EDC1F90}"/>
              </a:ext>
            </a:extLst>
          </p:cNvPr>
          <p:cNvPicPr>
            <a:picLocks noChangeAspect="1"/>
          </p:cNvPicPr>
          <p:nvPr/>
        </p:nvPicPr>
        <p:blipFill rotWithShape="1">
          <a:blip r:embed="rId3"/>
          <a:srcRect b="14707"/>
          <a:stretch/>
        </p:blipFill>
        <p:spPr>
          <a:xfrm>
            <a:off x="282263" y="1233148"/>
            <a:ext cx="11534599" cy="1465264"/>
          </a:xfrm>
          <a:prstGeom prst="rect">
            <a:avLst/>
          </a:prstGeom>
        </p:spPr>
      </p:pic>
      <p:pic>
        <p:nvPicPr>
          <p:cNvPr id="23" name="Picture 22" descr="Chart, scatter chart, bubble chart&#10;&#10;Description automatically generated">
            <a:extLst>
              <a:ext uri="{FF2B5EF4-FFF2-40B4-BE49-F238E27FC236}">
                <a16:creationId xmlns:a16="http://schemas.microsoft.com/office/drawing/2014/main" id="{9DE83068-188A-1258-376B-E55DBFE1D0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407" y="2869242"/>
            <a:ext cx="4548060" cy="3573475"/>
          </a:xfrm>
          <a:prstGeom prst="rect">
            <a:avLst/>
          </a:prstGeom>
        </p:spPr>
      </p:pic>
      <p:sp>
        <p:nvSpPr>
          <p:cNvPr id="24" name="Rectangle: Rounded Corners 23">
            <a:extLst>
              <a:ext uri="{FF2B5EF4-FFF2-40B4-BE49-F238E27FC236}">
                <a16:creationId xmlns:a16="http://schemas.microsoft.com/office/drawing/2014/main" id="{14D65A74-4B22-4945-889A-75F11BA891F3}"/>
              </a:ext>
            </a:extLst>
          </p:cNvPr>
          <p:cNvSpPr/>
          <p:nvPr/>
        </p:nvSpPr>
        <p:spPr>
          <a:xfrm>
            <a:off x="8432038" y="3142786"/>
            <a:ext cx="3484172" cy="211501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Axis 2 (–) were somewhat unhealthy dairy products such as ice cream, 2% or whole milk. </a:t>
            </a:r>
          </a:p>
          <a:p>
            <a:pPr algn="ctr"/>
            <a:endParaRPr lang="en-US" sz="1600">
              <a:latin typeface="Arial" panose="020B0604020202020204" pitchFamily="34" charset="0"/>
              <a:cs typeface="Arial" panose="020B0604020202020204" pitchFamily="34" charset="0"/>
            </a:endParaRPr>
          </a:p>
          <a:p>
            <a:pPr algn="ctr"/>
            <a:r>
              <a:rPr lang="en-US" sz="1600">
                <a:latin typeface="Arial" panose="020B0604020202020204" pitchFamily="34" charset="0"/>
                <a:cs typeface="Arial" panose="020B0604020202020204" pitchFamily="34" charset="0"/>
              </a:rPr>
              <a:t>Prediabetic, and Diabetic groups shifting to less Axis 2 values. Makes sense accounting for their BMI…? </a:t>
            </a:r>
          </a:p>
        </p:txBody>
      </p:sp>
    </p:spTree>
    <p:extLst>
      <p:ext uri="{BB962C8B-B14F-4D97-AF65-F5344CB8AC3E}">
        <p14:creationId xmlns:p14="http://schemas.microsoft.com/office/powerpoint/2010/main" val="311706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2 and 4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8154188" y="3429000"/>
            <a:ext cx="3762022" cy="2095499"/>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Axis 4 (+) were less healthy foods such as soft drinks, sugar, white bread, cheese, beer. </a:t>
            </a:r>
          </a:p>
          <a:p>
            <a:pPr algn="ctr"/>
            <a:endParaRPr lang="en-US" sz="1600">
              <a:latin typeface="Arial" panose="020B0604020202020204" pitchFamily="34" charset="0"/>
              <a:cs typeface="Arial" panose="020B0604020202020204" pitchFamily="34" charset="0"/>
            </a:endParaRPr>
          </a:p>
          <a:p>
            <a:pPr algn="ctr"/>
            <a:r>
              <a:rPr lang="en-US" sz="1600">
                <a:latin typeface="Arial" panose="020B0604020202020204" pitchFamily="34" charset="0"/>
                <a:cs typeface="Arial" panose="020B0604020202020204" pitchFamily="34" charset="0"/>
              </a:rPr>
              <a:t>But GLU groups do not show much  difference in the Axis 4 direction in Axis2&amp;4 plot.</a:t>
            </a:r>
          </a:p>
        </p:txBody>
      </p:sp>
      <p:sp>
        <p:nvSpPr>
          <p:cNvPr id="9" name="Rectangle: Rounded Corners 8">
            <a:extLst>
              <a:ext uri="{FF2B5EF4-FFF2-40B4-BE49-F238E27FC236}">
                <a16:creationId xmlns:a16="http://schemas.microsoft.com/office/drawing/2014/main" id="{4BCAA3CB-A315-221B-EB63-91E343FFA9C4}"/>
              </a:ext>
            </a:extLst>
          </p:cNvPr>
          <p:cNvSpPr/>
          <p:nvPr/>
        </p:nvSpPr>
        <p:spPr>
          <a:xfrm>
            <a:off x="490782" y="3019594"/>
            <a:ext cx="2664448" cy="967285"/>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4 (+) … soft drinks, white bread, sugar, cheese</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67146D09-EF5B-7388-FED1-F76EB19E5134}"/>
              </a:ext>
            </a:extLst>
          </p:cNvPr>
          <p:cNvSpPr/>
          <p:nvPr/>
        </p:nvSpPr>
        <p:spPr>
          <a:xfrm>
            <a:off x="490782" y="5113868"/>
            <a:ext cx="2664448" cy="1031690"/>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4 (–) … raw banana, nonfat or 1% milk, peanut butter</a:t>
            </a:r>
          </a:p>
        </p:txBody>
      </p:sp>
      <p:cxnSp>
        <p:nvCxnSpPr>
          <p:cNvPr id="11" name="Straight Arrow Connector 10">
            <a:extLst>
              <a:ext uri="{FF2B5EF4-FFF2-40B4-BE49-F238E27FC236}">
                <a16:creationId xmlns:a16="http://schemas.microsoft.com/office/drawing/2014/main" id="{D4CB592D-C7F7-AFF6-A16B-6090BCB6F456}"/>
              </a:ext>
            </a:extLst>
          </p:cNvPr>
          <p:cNvCxnSpPr>
            <a:cxnSpLocks/>
          </p:cNvCxnSpPr>
          <p:nvPr/>
        </p:nvCxnSpPr>
        <p:spPr>
          <a:xfrm flipV="1">
            <a:off x="3352800" y="3253731"/>
            <a:ext cx="0" cy="272309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14565DB-218C-55E4-3A05-237CD16D83BE}"/>
              </a:ext>
            </a:extLst>
          </p:cNvPr>
          <p:cNvPicPr>
            <a:picLocks noChangeAspect="1"/>
          </p:cNvPicPr>
          <p:nvPr/>
        </p:nvPicPr>
        <p:blipFill rotWithShape="1">
          <a:blip r:embed="rId2"/>
          <a:srcRect b="17493"/>
          <a:stretch/>
        </p:blipFill>
        <p:spPr>
          <a:xfrm>
            <a:off x="263468" y="954352"/>
            <a:ext cx="11553394" cy="1916770"/>
          </a:xfrm>
          <a:prstGeom prst="rect">
            <a:avLst/>
          </a:prstGeom>
        </p:spPr>
      </p:pic>
      <p:pic>
        <p:nvPicPr>
          <p:cNvPr id="13" name="Picture 12">
            <a:extLst>
              <a:ext uri="{FF2B5EF4-FFF2-40B4-BE49-F238E27FC236}">
                <a16:creationId xmlns:a16="http://schemas.microsoft.com/office/drawing/2014/main" id="{E4F0F63E-78EB-76A0-42A2-0DCDBEEB4741}"/>
              </a:ext>
            </a:extLst>
          </p:cNvPr>
          <p:cNvPicPr>
            <a:picLocks noChangeAspect="1"/>
          </p:cNvPicPr>
          <p:nvPr/>
        </p:nvPicPr>
        <p:blipFill rotWithShape="1">
          <a:blip r:embed="rId3"/>
          <a:srcRect b="39046"/>
          <a:stretch/>
        </p:blipFill>
        <p:spPr>
          <a:xfrm>
            <a:off x="263468" y="58161"/>
            <a:ext cx="11213239" cy="924243"/>
          </a:xfrm>
          <a:prstGeom prst="rect">
            <a:avLst/>
          </a:prstGeom>
        </p:spPr>
      </p:pic>
      <p:pic>
        <p:nvPicPr>
          <p:cNvPr id="15" name="Picture 14" descr="Chart, scatter chart, bubble chart&#10;&#10;Description automatically generated">
            <a:extLst>
              <a:ext uri="{FF2B5EF4-FFF2-40B4-BE49-F238E27FC236}">
                <a16:creationId xmlns:a16="http://schemas.microsoft.com/office/drawing/2014/main" id="{22B60914-5020-D2D2-9700-BDBF8C9379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1206" y="3200514"/>
            <a:ext cx="4029655" cy="3166157"/>
          </a:xfrm>
          <a:prstGeom prst="rect">
            <a:avLst/>
          </a:prstGeom>
        </p:spPr>
      </p:pic>
      <p:cxnSp>
        <p:nvCxnSpPr>
          <p:cNvPr id="16" name="Straight Arrow Connector 15">
            <a:extLst>
              <a:ext uri="{FF2B5EF4-FFF2-40B4-BE49-F238E27FC236}">
                <a16:creationId xmlns:a16="http://schemas.microsoft.com/office/drawing/2014/main" id="{4DFA9D8E-CF09-378A-0970-A1EEF57D42F3}"/>
              </a:ext>
            </a:extLst>
          </p:cNvPr>
          <p:cNvCxnSpPr>
            <a:cxnSpLocks/>
          </p:cNvCxnSpPr>
          <p:nvPr/>
        </p:nvCxnSpPr>
        <p:spPr>
          <a:xfrm>
            <a:off x="3941097" y="6645838"/>
            <a:ext cx="430138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9ECF0A1B-37EA-D751-7876-5FA51417A668}"/>
              </a:ext>
            </a:extLst>
          </p:cNvPr>
          <p:cNvSpPr/>
          <p:nvPr/>
        </p:nvSpPr>
        <p:spPr>
          <a:xfrm>
            <a:off x="8432038" y="5976822"/>
            <a:ext cx="3226713" cy="779699"/>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(rice, nonfat milk; not significant)</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F6E8DC1F-F5E8-85A5-1497-BF6C3E7BD05A}"/>
              </a:ext>
            </a:extLst>
          </p:cNvPr>
          <p:cNvSpPr/>
          <p:nvPr/>
        </p:nvSpPr>
        <p:spPr>
          <a:xfrm>
            <a:off x="1021959" y="6261102"/>
            <a:ext cx="2664448" cy="596897"/>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ice cream, 2%, whole milk </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7013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1575588" y="2235200"/>
            <a:ext cx="8216112" cy="2095499"/>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When male subjects aged 60-79 were separated by their dietary patterns, the key food category that separates them may be ice cream…!  With Weighted unifrac distance. It’s pretty interesting. </a:t>
            </a:r>
          </a:p>
        </p:txBody>
      </p:sp>
    </p:spTree>
    <p:extLst>
      <p:ext uri="{BB962C8B-B14F-4D97-AF65-F5344CB8AC3E}">
        <p14:creationId xmlns:p14="http://schemas.microsoft.com/office/powerpoint/2010/main" val="1958993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US" sz="2800"/>
              <a:t>males60to79_red_Lv3_ord_WEIGHTED_corr_icecream_GLU</a:t>
            </a:r>
            <a:r>
              <a:rPr lang="en-AU" sz="2800"/>
              <a:t> </a:t>
            </a:r>
            <a:endParaRPr lang="en-US" sz="2800" dirty="0"/>
          </a:p>
        </p:txBody>
      </p:sp>
      <p:pic>
        <p:nvPicPr>
          <p:cNvPr id="6" name="Picture 5" descr="Chart, scatter chart&#10;&#10;Description automatically generated">
            <a:extLst>
              <a:ext uri="{FF2B5EF4-FFF2-40B4-BE49-F238E27FC236}">
                <a16:creationId xmlns:a16="http://schemas.microsoft.com/office/drawing/2014/main" id="{BB782D02-226B-F3E4-7C40-925A3E8F5E5E}"/>
              </a:ext>
            </a:extLst>
          </p:cNvPr>
          <p:cNvPicPr>
            <a:picLocks noChangeAspect="1"/>
          </p:cNvPicPr>
          <p:nvPr/>
        </p:nvPicPr>
        <p:blipFill rotWithShape="1">
          <a:blip r:embed="rId2">
            <a:extLst>
              <a:ext uri="{28A0092B-C50C-407E-A947-70E740481C1C}">
                <a14:useLocalDpi xmlns:a14="http://schemas.microsoft.com/office/drawing/2010/main" val="0"/>
              </a:ext>
            </a:extLst>
          </a:blip>
          <a:srcRect r="14370"/>
          <a:stretch/>
        </p:blipFill>
        <p:spPr>
          <a:xfrm>
            <a:off x="103395" y="1247530"/>
            <a:ext cx="8062706" cy="5178669"/>
          </a:xfrm>
          <a:prstGeom prst="rect">
            <a:avLst/>
          </a:prstGeom>
        </p:spPr>
      </p:pic>
      <p:sp>
        <p:nvSpPr>
          <p:cNvPr id="20" name="Rectangle: Rounded Corners 19">
            <a:extLst>
              <a:ext uri="{FF2B5EF4-FFF2-40B4-BE49-F238E27FC236}">
                <a16:creationId xmlns:a16="http://schemas.microsoft.com/office/drawing/2014/main" id="{7DD8CF00-AC29-B310-CDBF-074C3A73FCA4}"/>
              </a:ext>
            </a:extLst>
          </p:cNvPr>
          <p:cNvSpPr/>
          <p:nvPr/>
        </p:nvSpPr>
        <p:spPr>
          <a:xfrm>
            <a:off x="4844562" y="1671516"/>
            <a:ext cx="6521938" cy="272268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Food OUT table + GLU_index </a:t>
            </a:r>
            <a:r>
              <a:rPr lang="en-US" sz="2000">
                <a:latin typeface="Arial" panose="020B0604020202020204" pitchFamily="34" charset="0"/>
                <a:cs typeface="Arial" panose="020B0604020202020204" pitchFamily="34" charset="0"/>
                <a:sym typeface="Wingdings" panose="05000000000000000000" pitchFamily="2" charset="2"/>
              </a:rPr>
              <a:t> plot “ice cream regular flavors other than chocolate” consumption and color code by GLU_index.</a:t>
            </a:r>
          </a:p>
          <a:p>
            <a:pPr algn="ctr"/>
            <a:endParaRPr lang="en-US" sz="2000">
              <a:latin typeface="Arial" panose="020B0604020202020204" pitchFamily="34" charset="0"/>
              <a:cs typeface="Arial" panose="020B0604020202020204" pitchFamily="34" charset="0"/>
              <a:sym typeface="Wingdings" panose="05000000000000000000" pitchFamily="2" charset="2"/>
            </a:endParaRPr>
          </a:p>
          <a:p>
            <a:pPr algn="ctr"/>
            <a:r>
              <a:rPr lang="en-US" sz="2000">
                <a:latin typeface="Arial" panose="020B0604020202020204" pitchFamily="34" charset="0"/>
                <a:cs typeface="Arial" panose="020B0604020202020204" pitchFamily="34" charset="0"/>
              </a:rPr>
              <a:t>Most people did not consume ice cream, but some did.  And most of them were either </a:t>
            </a:r>
            <a:r>
              <a:rPr lang="en-US" sz="2000">
                <a:solidFill>
                  <a:schemeClr val="accent4">
                    <a:lumMod val="75000"/>
                  </a:schemeClr>
                </a:solidFill>
                <a:latin typeface="Arial" panose="020B0604020202020204" pitchFamily="34" charset="0"/>
                <a:cs typeface="Arial" panose="020B0604020202020204" pitchFamily="34" charset="0"/>
              </a:rPr>
              <a:t>prediabetic</a:t>
            </a:r>
            <a:r>
              <a:rPr lang="en-US" sz="2000">
                <a:latin typeface="Arial" panose="020B0604020202020204" pitchFamily="34" charset="0"/>
                <a:cs typeface="Arial" panose="020B0604020202020204" pitchFamily="34" charset="0"/>
              </a:rPr>
              <a:t> or </a:t>
            </a:r>
            <a:r>
              <a:rPr lang="en-US" sz="2000">
                <a:solidFill>
                  <a:srgbClr val="C71585"/>
                </a:solidFill>
                <a:latin typeface="Arial" panose="020B0604020202020204" pitchFamily="34" charset="0"/>
                <a:cs typeface="Arial" panose="020B0604020202020204" pitchFamily="34" charset="0"/>
              </a:rPr>
              <a:t>diabetic</a:t>
            </a:r>
            <a:r>
              <a:rPr lang="en-US" sz="2000">
                <a:latin typeface="Arial" panose="020B0604020202020204" pitchFamily="34" charset="0"/>
                <a:cs typeface="Arial" panose="020B0604020202020204" pitchFamily="34" charset="0"/>
              </a:rPr>
              <a:t>. That’s why the correlation was strong..</a:t>
            </a:r>
          </a:p>
        </p:txBody>
      </p:sp>
      <p:pic>
        <p:nvPicPr>
          <p:cNvPr id="8" name="Picture 7" descr="Chart, scatter chart&#10;&#10;Description automatically generated">
            <a:extLst>
              <a:ext uri="{FF2B5EF4-FFF2-40B4-BE49-F238E27FC236}">
                <a16:creationId xmlns:a16="http://schemas.microsoft.com/office/drawing/2014/main" id="{D0CD5F5E-9400-4143-16A1-25984D16A304}"/>
              </a:ext>
            </a:extLst>
          </p:cNvPr>
          <p:cNvPicPr>
            <a:picLocks noChangeAspect="1"/>
          </p:cNvPicPr>
          <p:nvPr/>
        </p:nvPicPr>
        <p:blipFill rotWithShape="1">
          <a:blip r:embed="rId3">
            <a:extLst>
              <a:ext uri="{28A0092B-C50C-407E-A947-70E740481C1C}">
                <a14:useLocalDpi xmlns:a14="http://schemas.microsoft.com/office/drawing/2010/main" val="0"/>
              </a:ext>
            </a:extLst>
          </a:blip>
          <a:srcRect l="85450" t="31324" b="42352"/>
          <a:stretch/>
        </p:blipFill>
        <p:spPr>
          <a:xfrm>
            <a:off x="1948963" y="1471271"/>
            <a:ext cx="1330500" cy="1203518"/>
          </a:xfrm>
          <a:prstGeom prst="rect">
            <a:avLst/>
          </a:prstGeom>
        </p:spPr>
      </p:pic>
    </p:spTree>
    <p:extLst>
      <p:ext uri="{BB962C8B-B14F-4D97-AF65-F5344CB8AC3E}">
        <p14:creationId xmlns:p14="http://schemas.microsoft.com/office/powerpoint/2010/main" val="2660105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Diabetic groups by gender and age</a:t>
            </a:r>
            <a:endParaRPr lang="en-US" sz="2800" dirty="0"/>
          </a:p>
        </p:txBody>
      </p:sp>
      <p:pic>
        <p:nvPicPr>
          <p:cNvPr id="21" name="Picture 20" descr="Chart, bar chart, waterfall chart&#10;&#10;Description automatically generated">
            <a:extLst>
              <a:ext uri="{FF2B5EF4-FFF2-40B4-BE49-F238E27FC236}">
                <a16:creationId xmlns:a16="http://schemas.microsoft.com/office/drawing/2014/main" id="{AA82126D-1D8D-DDC8-BD95-A84C3F545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7979" y="1526142"/>
            <a:ext cx="4846330" cy="4114808"/>
          </a:xfrm>
          <a:prstGeom prst="rect">
            <a:avLst/>
          </a:prstGeom>
        </p:spPr>
      </p:pic>
      <p:pic>
        <p:nvPicPr>
          <p:cNvPr id="23" name="Picture 22" descr="Chart, bar chart&#10;&#10;Description automatically generated">
            <a:extLst>
              <a:ext uri="{FF2B5EF4-FFF2-40B4-BE49-F238E27FC236}">
                <a16:creationId xmlns:a16="http://schemas.microsoft.com/office/drawing/2014/main" id="{347EF9B4-E426-396C-95F3-9D41F5C13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700" y="1526142"/>
            <a:ext cx="4846330" cy="4114808"/>
          </a:xfrm>
          <a:prstGeom prst="rect">
            <a:avLst/>
          </a:prstGeom>
        </p:spPr>
      </p:pic>
      <p:grpSp>
        <p:nvGrpSpPr>
          <p:cNvPr id="11" name="Group 10">
            <a:extLst>
              <a:ext uri="{FF2B5EF4-FFF2-40B4-BE49-F238E27FC236}">
                <a16:creationId xmlns:a16="http://schemas.microsoft.com/office/drawing/2014/main" id="{FFDE3218-5C97-8172-0805-13950E12A860}"/>
              </a:ext>
            </a:extLst>
          </p:cNvPr>
          <p:cNvGrpSpPr/>
          <p:nvPr/>
        </p:nvGrpSpPr>
        <p:grpSpPr>
          <a:xfrm>
            <a:off x="9298547" y="4932608"/>
            <a:ext cx="2369712" cy="1161554"/>
            <a:chOff x="991674" y="3923007"/>
            <a:chExt cx="2369712" cy="1161554"/>
          </a:xfrm>
        </p:grpSpPr>
        <p:sp>
          <p:nvSpPr>
            <p:cNvPr id="12" name="Rectangle: Rounded Corners 11">
              <a:extLst>
                <a:ext uri="{FF2B5EF4-FFF2-40B4-BE49-F238E27FC236}">
                  <a16:creationId xmlns:a16="http://schemas.microsoft.com/office/drawing/2014/main" id="{9AEA753E-C82D-E339-4911-30940E618E33}"/>
                </a:ext>
              </a:extLst>
            </p:cNvPr>
            <p:cNvSpPr/>
            <p:nvPr/>
          </p:nvSpPr>
          <p:spPr>
            <a:xfrm>
              <a:off x="991674" y="4167710"/>
              <a:ext cx="2369712" cy="91685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We focused on male &gt;= 60 where diabetes is most common</a:t>
              </a:r>
              <a:endParaRPr lang="en-US" sz="1600" dirty="0">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5531FAA2-9D9D-4501-E6E5-B194F22CA0E3}"/>
                </a:ext>
              </a:extLst>
            </p:cNvPr>
            <p:cNvCxnSpPr>
              <a:cxnSpLocks/>
              <a:stCxn id="12" idx="0"/>
            </p:cNvCxnSpPr>
            <p:nvPr/>
          </p:nvCxnSpPr>
          <p:spPr>
            <a:xfrm flipH="1" flipV="1">
              <a:off x="1146220" y="3923007"/>
              <a:ext cx="1030310" cy="24470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6947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US" sz="2800"/>
              <a:t>males60to79_red_Lv3_ord_WEIGHTED_corr_2%milk_GLU</a:t>
            </a:r>
            <a:r>
              <a:rPr lang="en-AU" sz="2800"/>
              <a:t> </a:t>
            </a:r>
            <a:endParaRPr lang="en-US" sz="2800" dirty="0"/>
          </a:p>
        </p:txBody>
      </p:sp>
      <p:pic>
        <p:nvPicPr>
          <p:cNvPr id="4" name="Picture 3" descr="Chart&#10;&#10;Description automatically generated with medium confidence">
            <a:extLst>
              <a:ext uri="{FF2B5EF4-FFF2-40B4-BE49-F238E27FC236}">
                <a16:creationId xmlns:a16="http://schemas.microsoft.com/office/drawing/2014/main" id="{B6989175-E187-4D06-7ED7-2804DA48A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1155695"/>
            <a:ext cx="6197600" cy="5262113"/>
          </a:xfrm>
          <a:prstGeom prst="rect">
            <a:avLst/>
          </a:prstGeom>
        </p:spPr>
      </p:pic>
      <p:sp>
        <p:nvSpPr>
          <p:cNvPr id="20" name="Rectangle: Rounded Corners 19">
            <a:extLst>
              <a:ext uri="{FF2B5EF4-FFF2-40B4-BE49-F238E27FC236}">
                <a16:creationId xmlns:a16="http://schemas.microsoft.com/office/drawing/2014/main" id="{7DD8CF00-AC29-B310-CDBF-074C3A73FCA4}"/>
              </a:ext>
            </a:extLst>
          </p:cNvPr>
          <p:cNvSpPr/>
          <p:nvPr/>
        </p:nvSpPr>
        <p:spPr>
          <a:xfrm>
            <a:off x="6787662" y="1383762"/>
            <a:ext cx="5315438" cy="303583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Food OUT table + GLU_index </a:t>
            </a:r>
            <a:r>
              <a:rPr lang="en-US" sz="2000">
                <a:latin typeface="Arial" panose="020B0604020202020204" pitchFamily="34" charset="0"/>
                <a:cs typeface="Arial" panose="020B0604020202020204" pitchFamily="34" charset="0"/>
                <a:sym typeface="Wingdings" panose="05000000000000000000" pitchFamily="2" charset="2"/>
              </a:rPr>
              <a:t> plot “Milk cows fluid 2 fat” consumption and color code by GLU_index.</a:t>
            </a:r>
          </a:p>
          <a:p>
            <a:pPr algn="ctr"/>
            <a:endParaRPr lang="en-US" sz="2000">
              <a:latin typeface="Arial" panose="020B0604020202020204" pitchFamily="34" charset="0"/>
              <a:cs typeface="Arial" panose="020B0604020202020204" pitchFamily="34" charset="0"/>
              <a:sym typeface="Wingdings" panose="05000000000000000000" pitchFamily="2" charset="2"/>
            </a:endParaRPr>
          </a:p>
          <a:p>
            <a:pPr algn="ctr"/>
            <a:r>
              <a:rPr lang="en-US" sz="2000">
                <a:latin typeface="Arial" panose="020B0604020202020204" pitchFamily="34" charset="0"/>
                <a:cs typeface="Arial" panose="020B0604020202020204" pitchFamily="34" charset="0"/>
                <a:sym typeface="Wingdings" panose="05000000000000000000" pitchFamily="2" charset="2"/>
              </a:rPr>
              <a:t>Similarly to ice cream,</a:t>
            </a:r>
          </a:p>
          <a:p>
            <a:pPr algn="ctr"/>
            <a:r>
              <a:rPr lang="en-US" sz="2000">
                <a:latin typeface="Arial" panose="020B0604020202020204" pitchFamily="34" charset="0"/>
                <a:cs typeface="Arial" panose="020B0604020202020204" pitchFamily="34" charset="0"/>
              </a:rPr>
              <a:t>Most people did not consume 2% milk, but some did.  And more </a:t>
            </a:r>
            <a:r>
              <a:rPr lang="en-US" sz="2000">
                <a:solidFill>
                  <a:schemeClr val="accent4">
                    <a:lumMod val="75000"/>
                  </a:schemeClr>
                </a:solidFill>
                <a:latin typeface="Arial" panose="020B0604020202020204" pitchFamily="34" charset="0"/>
                <a:cs typeface="Arial" panose="020B0604020202020204" pitchFamily="34" charset="0"/>
              </a:rPr>
              <a:t>prediabetic</a:t>
            </a:r>
            <a:r>
              <a:rPr lang="en-US" sz="2000">
                <a:latin typeface="Arial" panose="020B0604020202020204" pitchFamily="34" charset="0"/>
                <a:cs typeface="Arial" panose="020B0604020202020204" pitchFamily="34" charset="0"/>
              </a:rPr>
              <a:t> and </a:t>
            </a:r>
            <a:r>
              <a:rPr lang="en-US" sz="2000">
                <a:solidFill>
                  <a:srgbClr val="C71585"/>
                </a:solidFill>
                <a:latin typeface="Arial" panose="020B0604020202020204" pitchFamily="34" charset="0"/>
                <a:cs typeface="Arial" panose="020B0604020202020204" pitchFamily="34" charset="0"/>
              </a:rPr>
              <a:t>diabetic </a:t>
            </a:r>
            <a:r>
              <a:rPr lang="en-US" sz="2000">
                <a:latin typeface="Arial" panose="020B0604020202020204" pitchFamily="34" charset="0"/>
                <a:cs typeface="Arial" panose="020B0604020202020204" pitchFamily="34" charset="0"/>
              </a:rPr>
              <a:t>people did. </a:t>
            </a:r>
          </a:p>
        </p:txBody>
      </p:sp>
    </p:spTree>
    <p:extLst>
      <p:ext uri="{BB962C8B-B14F-4D97-AF65-F5344CB8AC3E}">
        <p14:creationId xmlns:p14="http://schemas.microsoft.com/office/powerpoint/2010/main" val="1805483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US" sz="2800"/>
              <a:t>males60to79_red_Lv3_ord_WEIGHTED_corr_wholemilk_GLU</a:t>
            </a:r>
            <a:r>
              <a:rPr lang="en-AU" sz="2800"/>
              <a:t>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6787662" y="1383762"/>
            <a:ext cx="5315438" cy="303583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Food OUT table + GLU_index </a:t>
            </a:r>
            <a:r>
              <a:rPr lang="en-US" sz="2000">
                <a:latin typeface="Arial" panose="020B0604020202020204" pitchFamily="34" charset="0"/>
                <a:cs typeface="Arial" panose="020B0604020202020204" pitchFamily="34" charset="0"/>
                <a:sym typeface="Wingdings" panose="05000000000000000000" pitchFamily="2" charset="2"/>
              </a:rPr>
              <a:t> plot “Milk cows fluid whole” consumption and color code by GLU_index.</a:t>
            </a:r>
          </a:p>
          <a:p>
            <a:pPr algn="ctr"/>
            <a:endParaRPr lang="en-US" sz="2000">
              <a:latin typeface="Arial" panose="020B0604020202020204" pitchFamily="34" charset="0"/>
              <a:cs typeface="Arial" panose="020B0604020202020204" pitchFamily="34" charset="0"/>
              <a:sym typeface="Wingdings" panose="05000000000000000000" pitchFamily="2" charset="2"/>
            </a:endParaRPr>
          </a:p>
          <a:p>
            <a:pPr algn="ctr"/>
            <a:r>
              <a:rPr lang="en-US" sz="2000">
                <a:latin typeface="Arial" panose="020B0604020202020204" pitchFamily="34" charset="0"/>
                <a:cs typeface="Arial" panose="020B0604020202020204" pitchFamily="34" charset="0"/>
                <a:sym typeface="Wingdings" panose="05000000000000000000" pitchFamily="2" charset="2"/>
              </a:rPr>
              <a:t>Similarly to ice cream and 2% milk but difference not as obvious. Plus, Prediabetic group outnumbers Normal and Diabetic groups. That difference is accounted for…? </a:t>
            </a:r>
            <a:endParaRPr lang="en-US" sz="2000">
              <a:latin typeface="Arial" panose="020B0604020202020204" pitchFamily="34" charset="0"/>
              <a:cs typeface="Arial" panose="020B0604020202020204" pitchFamily="34" charset="0"/>
            </a:endParaRPr>
          </a:p>
        </p:txBody>
      </p:sp>
      <p:pic>
        <p:nvPicPr>
          <p:cNvPr id="11" name="Picture 10" descr="Chart, scatter chart&#10;&#10;Description automatically generated">
            <a:extLst>
              <a:ext uri="{FF2B5EF4-FFF2-40B4-BE49-F238E27FC236}">
                <a16:creationId xmlns:a16="http://schemas.microsoft.com/office/drawing/2014/main" id="{2992DBF8-D35A-0B96-9BC8-E15C370B9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508" y="1498595"/>
            <a:ext cx="5753891" cy="4885379"/>
          </a:xfrm>
          <a:prstGeom prst="rect">
            <a:avLst/>
          </a:prstGeom>
        </p:spPr>
      </p:pic>
      <p:pic>
        <p:nvPicPr>
          <p:cNvPr id="13" name="Picture 12">
            <a:extLst>
              <a:ext uri="{FF2B5EF4-FFF2-40B4-BE49-F238E27FC236}">
                <a16:creationId xmlns:a16="http://schemas.microsoft.com/office/drawing/2014/main" id="{788117D4-0FFF-A733-37A8-D70487CD12F0}"/>
              </a:ext>
            </a:extLst>
          </p:cNvPr>
          <p:cNvPicPr>
            <a:picLocks noChangeAspect="1"/>
          </p:cNvPicPr>
          <p:nvPr/>
        </p:nvPicPr>
        <p:blipFill rotWithShape="1">
          <a:blip r:embed="rId3"/>
          <a:srcRect l="8215"/>
          <a:stretch/>
        </p:blipFill>
        <p:spPr>
          <a:xfrm>
            <a:off x="6724159" y="4762500"/>
            <a:ext cx="5315439" cy="914400"/>
          </a:xfrm>
          <a:prstGeom prst="rect">
            <a:avLst/>
          </a:prstGeom>
        </p:spPr>
      </p:pic>
    </p:spTree>
    <p:extLst>
      <p:ext uri="{BB962C8B-B14F-4D97-AF65-F5344CB8AC3E}">
        <p14:creationId xmlns:p14="http://schemas.microsoft.com/office/powerpoint/2010/main" val="1919066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428869" y="2650443"/>
            <a:ext cx="11334262" cy="1073588"/>
          </a:xfrm>
        </p:spPr>
        <p:txBody>
          <a:bodyPr>
            <a:noAutofit/>
          </a:bodyPr>
          <a:lstStyle/>
          <a:p>
            <a:r>
              <a:rPr lang="en-US" sz="2800"/>
              <a:t>males60to79_red_Lv3_ord_WEIGHTED_corr is done!!</a:t>
            </a:r>
            <a:endParaRPr lang="en-US" sz="2800" dirty="0"/>
          </a:p>
        </p:txBody>
      </p:sp>
      <p:sp>
        <p:nvSpPr>
          <p:cNvPr id="4" name="TextBox 3">
            <a:extLst>
              <a:ext uri="{FF2B5EF4-FFF2-40B4-BE49-F238E27FC236}">
                <a16:creationId xmlns:a16="http://schemas.microsoft.com/office/drawing/2014/main" id="{AC1A6B11-642B-AC93-E36F-42EAA110C6BE}"/>
              </a:ext>
            </a:extLst>
          </p:cNvPr>
          <p:cNvSpPr txBox="1"/>
          <p:nvPr/>
        </p:nvSpPr>
        <p:spPr>
          <a:xfrm>
            <a:off x="774700" y="3927231"/>
            <a:ext cx="9906000" cy="2862322"/>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Next, I could do… </a:t>
            </a:r>
          </a:p>
          <a:p>
            <a:endParaRPr lang="en-US"/>
          </a:p>
          <a:p>
            <a:r>
              <a:rPr lang="en-US" sz="1800"/>
              <a:t>males60to79_red_Lv3_ord_</a:t>
            </a:r>
            <a:r>
              <a:rPr lang="en-US" sz="1800" b="1"/>
              <a:t>UNweighted</a:t>
            </a:r>
            <a:r>
              <a:rPr lang="en-US" sz="1800"/>
              <a:t>_corr</a:t>
            </a:r>
          </a:p>
          <a:p>
            <a:endParaRPr lang="en-US"/>
          </a:p>
          <a:p>
            <a:r>
              <a:rPr lang="en-US">
                <a:solidFill>
                  <a:schemeClr val="accent6">
                    <a:lumMod val="75000"/>
                  </a:schemeClr>
                </a:solidFill>
              </a:rPr>
              <a:t>And also look at Lv2 food tree code. And see why level=2 produces 1274 food categories </a:t>
            </a:r>
            <a:r>
              <a:rPr lang="en-US">
                <a:solidFill>
                  <a:schemeClr val="accent6">
                    <a:lumMod val="75000"/>
                  </a:schemeClr>
                </a:solidFill>
                <a:sym typeface="Wingdings" panose="05000000000000000000" pitchFamily="2" charset="2"/>
              </a:rPr>
              <a:t> [solved] That is because 1274 is the number of leaves, and it won’t change depending on the level argument because it is the number of food items reported by your subpopulation. </a:t>
            </a:r>
          </a:p>
          <a:p>
            <a:endParaRPr lang="en-US">
              <a:solidFill>
                <a:schemeClr val="accent6">
                  <a:lumMod val="75000"/>
                </a:schemeClr>
              </a:solidFill>
              <a:sym typeface="Wingdings" panose="05000000000000000000" pitchFamily="2" charset="2"/>
            </a:endParaRPr>
          </a:p>
          <a:p>
            <a:r>
              <a:rPr lang="en-US">
                <a:solidFill>
                  <a:schemeClr val="accent6">
                    <a:lumMod val="75000"/>
                  </a:schemeClr>
                </a:solidFill>
                <a:sym typeface="Wingdings" panose="05000000000000000000" pitchFamily="2" charset="2"/>
              </a:rPr>
              <a:t>The level argument specifies how many internal nodes to use to classify those 1274 foods (makes sense..). </a:t>
            </a:r>
            <a:endParaRPr lang="en-US">
              <a:solidFill>
                <a:schemeClr val="accent6">
                  <a:lumMod val="75000"/>
                </a:schemeClr>
              </a:solidFill>
            </a:endParaRPr>
          </a:p>
        </p:txBody>
      </p:sp>
    </p:spTree>
    <p:extLst>
      <p:ext uri="{BB962C8B-B14F-4D97-AF65-F5344CB8AC3E}">
        <p14:creationId xmlns:p14="http://schemas.microsoft.com/office/powerpoint/2010/main" val="3695685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a:t>
            </a:r>
            <a:r>
              <a:rPr lang="en-AU" sz="2400"/>
              <a:t>Lv3 PCoA with Unweighted unifrac distance</a:t>
            </a:r>
            <a:endParaRPr lang="en-US" sz="2800" dirty="0"/>
          </a:p>
        </p:txBody>
      </p:sp>
      <p:sp>
        <p:nvSpPr>
          <p:cNvPr id="4" name="TextBox 3">
            <a:extLst>
              <a:ext uri="{FF2B5EF4-FFF2-40B4-BE49-F238E27FC236}">
                <a16:creationId xmlns:a16="http://schemas.microsoft.com/office/drawing/2014/main" id="{2544FCFA-5CCB-01B5-5038-CA102F0E8DDE}"/>
              </a:ext>
            </a:extLst>
          </p:cNvPr>
          <p:cNvSpPr txBox="1"/>
          <p:nvPr/>
        </p:nvSpPr>
        <p:spPr>
          <a:xfrm>
            <a:off x="207234" y="4910753"/>
            <a:ext cx="4610951"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p-value:0.06. Groups are borderline but not different.</a:t>
            </a:r>
          </a:p>
        </p:txBody>
      </p:sp>
      <p:pic>
        <p:nvPicPr>
          <p:cNvPr id="5" name="Picture 4" descr="Chart, bubble chart&#10;&#10;Description automatically generated">
            <a:extLst>
              <a:ext uri="{FF2B5EF4-FFF2-40B4-BE49-F238E27FC236}">
                <a16:creationId xmlns:a16="http://schemas.microsoft.com/office/drawing/2014/main" id="{DB5B564A-9392-8A0D-9D00-FA43C0B83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799" y="3514338"/>
            <a:ext cx="4134680" cy="3248677"/>
          </a:xfrm>
          <a:prstGeom prst="rect">
            <a:avLst/>
          </a:prstGeom>
        </p:spPr>
      </p:pic>
      <p:pic>
        <p:nvPicPr>
          <p:cNvPr id="13" name="Picture 12" descr="Chart, scatter chart&#10;&#10;Description automatically generated">
            <a:extLst>
              <a:ext uri="{FF2B5EF4-FFF2-40B4-BE49-F238E27FC236}">
                <a16:creationId xmlns:a16="http://schemas.microsoft.com/office/drawing/2014/main" id="{2EF2DD91-42F0-0756-5DFF-759C14D60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80323"/>
            <a:ext cx="4134680" cy="3248677"/>
          </a:xfrm>
          <a:prstGeom prst="rect">
            <a:avLst/>
          </a:prstGeom>
        </p:spPr>
      </p:pic>
      <p:pic>
        <p:nvPicPr>
          <p:cNvPr id="15" name="Picture 14" descr="Chart, scatter chart&#10;&#10;Description automatically generated">
            <a:extLst>
              <a:ext uri="{FF2B5EF4-FFF2-40B4-BE49-F238E27FC236}">
                <a16:creationId xmlns:a16="http://schemas.microsoft.com/office/drawing/2014/main" id="{7995DF43-5A9D-9BBC-8468-9BA799754E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34" y="1336431"/>
            <a:ext cx="4292607" cy="3372762"/>
          </a:xfrm>
          <a:prstGeom prst="rect">
            <a:avLst/>
          </a:prstGeom>
        </p:spPr>
      </p:pic>
      <p:pic>
        <p:nvPicPr>
          <p:cNvPr id="9" name="Picture 8" descr="Chart&#10;&#10;Description automatically generated">
            <a:extLst>
              <a:ext uri="{FF2B5EF4-FFF2-40B4-BE49-F238E27FC236}">
                <a16:creationId xmlns:a16="http://schemas.microsoft.com/office/drawing/2014/main" id="{33D82809-1BF3-7331-0D07-7D52EDC28C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5648" y="180323"/>
            <a:ext cx="4134680" cy="3248677"/>
          </a:xfrm>
          <a:prstGeom prst="rect">
            <a:avLst/>
          </a:prstGeom>
        </p:spPr>
      </p:pic>
      <p:sp>
        <p:nvSpPr>
          <p:cNvPr id="17" name="Multiplication Sign 16">
            <a:extLst>
              <a:ext uri="{FF2B5EF4-FFF2-40B4-BE49-F238E27FC236}">
                <a16:creationId xmlns:a16="http://schemas.microsoft.com/office/drawing/2014/main" id="{6E7DA84E-9876-CF75-5CF2-032522BF9D10}"/>
              </a:ext>
            </a:extLst>
          </p:cNvPr>
          <p:cNvSpPr/>
          <p:nvPr/>
        </p:nvSpPr>
        <p:spPr>
          <a:xfrm>
            <a:off x="2353537" y="526319"/>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b="1">
                <a:solidFill>
                  <a:srgbClr val="000000"/>
                </a:solidFill>
                <a:latin typeface="Arial" panose="020B0604020202020204" pitchFamily="34" charset="0"/>
                <a:cs typeface="Arial" panose="020B0604020202020204" pitchFamily="34" charset="0"/>
              </a:rPr>
              <a:t>BEFORE sorting food by SEQN, I think…</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62567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a:t>
            </a:r>
            <a:r>
              <a:rPr lang="en-AU" sz="2400"/>
              <a:t>Lv3 PCoA with Unweighted unifrac distance</a:t>
            </a:r>
            <a:endParaRPr lang="en-US" sz="2800" dirty="0"/>
          </a:p>
        </p:txBody>
      </p:sp>
      <p:grpSp>
        <p:nvGrpSpPr>
          <p:cNvPr id="26" name="Group 25">
            <a:extLst>
              <a:ext uri="{FF2B5EF4-FFF2-40B4-BE49-F238E27FC236}">
                <a16:creationId xmlns:a16="http://schemas.microsoft.com/office/drawing/2014/main" id="{7E4AFCD8-1D1B-6C7A-3446-5CCF0EDE155E}"/>
              </a:ext>
            </a:extLst>
          </p:cNvPr>
          <p:cNvGrpSpPr/>
          <p:nvPr/>
        </p:nvGrpSpPr>
        <p:grpSpPr>
          <a:xfrm>
            <a:off x="207234" y="167235"/>
            <a:ext cx="11933966" cy="6523530"/>
            <a:chOff x="207234" y="167235"/>
            <a:chExt cx="11933966" cy="6523530"/>
          </a:xfrm>
        </p:grpSpPr>
        <p:pic>
          <p:nvPicPr>
            <p:cNvPr id="25" name="Picture 24" descr="Chart, scatter chart&#10;&#10;Description automatically generated">
              <a:extLst>
                <a:ext uri="{FF2B5EF4-FFF2-40B4-BE49-F238E27FC236}">
                  <a16:creationId xmlns:a16="http://schemas.microsoft.com/office/drawing/2014/main" id="{C64FAB35-5B9D-872C-5E58-9ABD614455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185" y="167235"/>
              <a:ext cx="4051407" cy="3183248"/>
            </a:xfrm>
            <a:prstGeom prst="rect">
              <a:avLst/>
            </a:prstGeom>
          </p:spPr>
        </p:pic>
        <p:sp>
          <p:nvSpPr>
            <p:cNvPr id="4" name="TextBox 3">
              <a:extLst>
                <a:ext uri="{FF2B5EF4-FFF2-40B4-BE49-F238E27FC236}">
                  <a16:creationId xmlns:a16="http://schemas.microsoft.com/office/drawing/2014/main" id="{2544FCFA-5CCB-01B5-5038-CA102F0E8DDE}"/>
                </a:ext>
              </a:extLst>
            </p:cNvPr>
            <p:cNvSpPr txBox="1"/>
            <p:nvPr/>
          </p:nvSpPr>
          <p:spPr>
            <a:xfrm>
              <a:off x="207234" y="4910753"/>
              <a:ext cx="4610951"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p-value:0.07. Groups are borderline but not different.</a:t>
              </a:r>
            </a:p>
          </p:txBody>
        </p:sp>
        <p:pic>
          <p:nvPicPr>
            <p:cNvPr id="18" name="Picture 17" descr="Chart&#10;&#10;Description automatically generated">
              <a:extLst>
                <a:ext uri="{FF2B5EF4-FFF2-40B4-BE49-F238E27FC236}">
                  <a16:creationId xmlns:a16="http://schemas.microsoft.com/office/drawing/2014/main" id="{FC506357-6748-24EE-A7E7-180689718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138" y="1725046"/>
              <a:ext cx="3730200" cy="2930871"/>
            </a:xfrm>
            <a:prstGeom prst="rect">
              <a:avLst/>
            </a:prstGeom>
          </p:spPr>
        </p:pic>
        <p:pic>
          <p:nvPicPr>
            <p:cNvPr id="21" name="Picture 20" descr="Chart, scatter chart&#10;&#10;Description automatically generated">
              <a:extLst>
                <a:ext uri="{FF2B5EF4-FFF2-40B4-BE49-F238E27FC236}">
                  <a16:creationId xmlns:a16="http://schemas.microsoft.com/office/drawing/2014/main" id="{BD8A4EFB-3799-D9D3-9B3B-519F5F7E97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8185" y="3507517"/>
              <a:ext cx="4051407" cy="3183248"/>
            </a:xfrm>
            <a:prstGeom prst="rect">
              <a:avLst/>
            </a:prstGeom>
          </p:spPr>
        </p:pic>
        <p:pic>
          <p:nvPicPr>
            <p:cNvPr id="23" name="Picture 22" descr="Chart, diagram&#10;&#10;Description automatically generated">
              <a:extLst>
                <a:ext uri="{FF2B5EF4-FFF2-40B4-BE49-F238E27FC236}">
                  <a16:creationId xmlns:a16="http://schemas.microsoft.com/office/drawing/2014/main" id="{D432DC8E-4DAC-56DD-04E4-087D13254F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9793" y="167235"/>
              <a:ext cx="4051407" cy="3183248"/>
            </a:xfrm>
            <a:prstGeom prst="rect">
              <a:avLst/>
            </a:prstGeom>
          </p:spPr>
        </p:pic>
        <p:sp>
          <p:nvSpPr>
            <p:cNvPr id="20" name="Rectangle: Rounded Corners 19">
              <a:extLst>
                <a:ext uri="{FF2B5EF4-FFF2-40B4-BE49-F238E27FC236}">
                  <a16:creationId xmlns:a16="http://schemas.microsoft.com/office/drawing/2014/main" id="{7DD8CF00-AC29-B310-CDBF-074C3A73FCA4}"/>
                </a:ext>
              </a:extLst>
            </p:cNvPr>
            <p:cNvSpPr/>
            <p:nvPr/>
          </p:nvSpPr>
          <p:spPr>
            <a:xfrm>
              <a:off x="8089793" y="4192924"/>
              <a:ext cx="3730200" cy="14356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Checked that ordination results are the same even after sorting SEQN columns in food object first.  Though mirrored, but separation and % var explained are the same. </a:t>
              </a:r>
              <a:endParaRPr lang="en-US" sz="1600" dirty="0">
                <a:latin typeface="Arial" panose="020B0604020202020204" pitchFamily="34" charset="0"/>
                <a:cs typeface="Arial" panose="020B0604020202020204" pitchFamily="34" charset="0"/>
              </a:endParaRPr>
            </a:p>
          </p:txBody>
        </p:sp>
      </p:grpSp>
      <p:sp>
        <p:nvSpPr>
          <p:cNvPr id="27" name="Rectangle: Rounded Corners 26">
            <a:extLst>
              <a:ext uri="{FF2B5EF4-FFF2-40B4-BE49-F238E27FC236}">
                <a16:creationId xmlns:a16="http://schemas.microsoft.com/office/drawing/2014/main" id="{6A5B05B4-7EEA-5D79-6163-293188F2D737}"/>
              </a:ext>
            </a:extLst>
          </p:cNvPr>
          <p:cNvSpPr/>
          <p:nvPr/>
        </p:nvSpPr>
        <p:spPr>
          <a:xfrm>
            <a:off x="0" y="0"/>
            <a:ext cx="31877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chemeClr val="accent6"/>
                </a:solidFill>
                <a:latin typeface="Arial" panose="020B0604020202020204" pitchFamily="34" charset="0"/>
                <a:cs typeface="Arial" panose="020B0604020202020204" pitchFamily="34" charset="0"/>
              </a:rPr>
              <a:t>After sorting food by SEQN</a:t>
            </a:r>
            <a:endParaRPr lang="en-US" sz="1600" dirty="0">
              <a:solidFill>
                <a:schemeClr val="accent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8725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1 and 2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845905" y="5091356"/>
            <a:ext cx="9618895" cy="12197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The foods that had the highest correlation with Axes 1&amp;2 were almost the same – ice cream and milks. Banana foor Axis 1, and American cheese for Axis 2. </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E75284E-684C-D40E-D724-010C11A25393}"/>
              </a:ext>
            </a:extLst>
          </p:cNvPr>
          <p:cNvSpPr txBox="1"/>
          <p:nvPr/>
        </p:nvSpPr>
        <p:spPr>
          <a:xfrm>
            <a:off x="10642600" y="78177"/>
            <a:ext cx="1549400" cy="369332"/>
          </a:xfrm>
          <a:prstGeom prst="rect">
            <a:avLst/>
          </a:prstGeom>
          <a:noFill/>
        </p:spPr>
        <p:txBody>
          <a:bodyPr wrap="square">
            <a:spAutoFit/>
          </a:bodyPr>
          <a:lstStyle/>
          <a:p>
            <a:r>
              <a:rPr lang="en-AU" sz="1800"/>
              <a:t>Unweighted</a:t>
            </a:r>
            <a:endParaRPr lang="en-US"/>
          </a:p>
        </p:txBody>
      </p:sp>
    </p:spTree>
    <p:extLst>
      <p:ext uri="{BB962C8B-B14F-4D97-AF65-F5344CB8AC3E}">
        <p14:creationId xmlns:p14="http://schemas.microsoft.com/office/powerpoint/2010/main" val="1247472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Male in 60to79 PCA test separation using adonis by feeding Euclidean distance matrix to the model.</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56847" y="2887482"/>
            <a:ext cx="5381953"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0.06. Groups are </a:t>
            </a:r>
            <a:r>
              <a:rPr lang="en-US" sz="1600" u="sng">
                <a:solidFill>
                  <a:schemeClr val="tx1">
                    <a:lumMod val="85000"/>
                    <a:lumOff val="15000"/>
                  </a:schemeClr>
                </a:solidFill>
                <a:latin typeface="Arial" panose="020B0604020202020204" pitchFamily="34" charset="0"/>
                <a:cs typeface="Arial" panose="020B0604020202020204" pitchFamily="34" charset="0"/>
              </a:rPr>
              <a:t>not</a:t>
            </a:r>
            <a:r>
              <a:rPr lang="en-US" sz="1600">
                <a:solidFill>
                  <a:schemeClr val="tx1">
                    <a:lumMod val="85000"/>
                    <a:lumOff val="15000"/>
                  </a:schemeClr>
                </a:solidFill>
                <a:latin typeface="Arial" panose="020B0604020202020204" pitchFamily="34" charset="0"/>
                <a:cs typeface="Arial" panose="020B0604020202020204" pitchFamily="34" charset="0"/>
              </a:rPr>
              <a:t> different.</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240605" y="5181600"/>
            <a:ext cx="2642995" cy="6736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1&amp;2</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1077218"/>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dist_matrix_e &lt;- dist(as.data.frame(t(food2)), method = "euclidean", diag = T)</a:t>
            </a:r>
          </a:p>
          <a:p>
            <a:endParaRPr lang="en-US" sz="1600">
              <a:solidFill>
                <a:schemeClr val="tx1">
                  <a:lumMod val="85000"/>
                  <a:lumOff val="15000"/>
                </a:schemeClr>
              </a:solidFill>
              <a:latin typeface="Consolas" panose="020B0609020204030204" pitchFamily="49" charset="0"/>
              <a:cs typeface="Arial" panose="020B0604020202020204" pitchFamily="34" charset="0"/>
            </a:endParaRPr>
          </a:p>
          <a:p>
            <a:r>
              <a:rPr lang="en-US" sz="1600">
                <a:solidFill>
                  <a:schemeClr val="tx1">
                    <a:lumMod val="85000"/>
                    <a:lumOff val="15000"/>
                  </a:schemeClr>
                </a:solidFill>
                <a:latin typeface="Consolas" panose="020B0609020204030204" pitchFamily="49" charset="0"/>
                <a:cs typeface="Arial" panose="020B0604020202020204" pitchFamily="34" charset="0"/>
              </a:rPr>
              <a:t>vegan::adonis(DISTANCE_MATRIX, FACTOR, perm=999)</a:t>
            </a:r>
          </a:p>
          <a:p>
            <a:r>
              <a:rPr lang="en-US" sz="1600">
                <a:solidFill>
                  <a:schemeClr val="tx1">
                    <a:lumMod val="85000"/>
                    <a:lumOff val="15000"/>
                  </a:schemeClr>
                </a:solidFill>
                <a:latin typeface="Arial" panose="020B0604020202020204" pitchFamily="34" charset="0"/>
                <a:cs typeface="Arial" panose="020B0604020202020204" pitchFamily="34" charset="0"/>
              </a:rPr>
              <a:t>In theory, it can handle any distance matrix, even Euclidean.</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170163F-8E2A-21A8-0EBD-7811025C5CC1}"/>
              </a:ext>
            </a:extLst>
          </p:cNvPr>
          <p:cNvSpPr txBox="1"/>
          <p:nvPr/>
        </p:nvSpPr>
        <p:spPr>
          <a:xfrm>
            <a:off x="256847" y="3718479"/>
            <a:ext cx="11508462" cy="1354217"/>
          </a:xfrm>
          <a:prstGeom prst="rect">
            <a:avLst/>
          </a:prstGeom>
          <a:noFill/>
        </p:spPr>
        <p:txBody>
          <a:bodyPr wrap="square">
            <a:spAutoFit/>
          </a:bodyPr>
          <a:lstStyle/>
          <a:p>
            <a:r>
              <a:rPr lang="en-US" sz="1600">
                <a:latin typeface="Consolas" panose="020B0609020204030204" pitchFamily="49" charset="0"/>
              </a:rPr>
              <a:t>&gt;   pairwise.adonis(dist_matrix_e, demog_glu_male60to79$GLU_index, perm = 5000)</a:t>
            </a:r>
          </a:p>
          <a:p>
            <a:r>
              <a:rPr lang="en-US" sz="1600">
                <a:latin typeface="Consolas" panose="020B0609020204030204" pitchFamily="49" charset="0"/>
              </a:rPr>
              <a:t>                    pairs Df SumsOfSqs  F.Model          R2   p.value p.adjusted sig</a:t>
            </a:r>
          </a:p>
          <a:p>
            <a:r>
              <a:rPr lang="en-US" sz="1600">
                <a:latin typeface="Consolas" panose="020B0609020204030204" pitchFamily="49" charset="0"/>
              </a:rPr>
              <a:t>1 Diabetic vs Prediabetic  1  70294.36 1.110221 0.005870760 0.1261748  0.3785243    </a:t>
            </a:r>
          </a:p>
          <a:p>
            <a:r>
              <a:rPr lang="en-US" sz="1600">
                <a:latin typeface="Consolas" panose="020B0609020204030204" pitchFamily="49" charset="0"/>
              </a:rPr>
              <a:t>2      Diabetic vs Normal  1  76511.31 1.108867 0.010162941 0.1113777  0.3341332    </a:t>
            </a:r>
          </a:p>
          <a:p>
            <a:r>
              <a:rPr lang="en-US" sz="1600">
                <a:latin typeface="Consolas" panose="020B0609020204030204" pitchFamily="49" charset="0"/>
              </a:rPr>
              <a:t>3   Prediabetic vs Normal  1  73829.27 1.131156 0.006533519 0.1403719  0.4211158</a:t>
            </a:r>
          </a:p>
        </p:txBody>
      </p:sp>
    </p:spTree>
    <p:extLst>
      <p:ext uri="{BB962C8B-B14F-4D97-AF65-F5344CB8AC3E}">
        <p14:creationId xmlns:p14="http://schemas.microsoft.com/office/powerpoint/2010/main" val="4122744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508462" cy="1073588"/>
          </a:xfrm>
        </p:spPr>
        <p:txBody>
          <a:bodyPr>
            <a:noAutofit/>
          </a:bodyPr>
          <a:lstStyle/>
          <a:p>
            <a:r>
              <a:rPr lang="en-AU" sz="2800"/>
              <a:t>[sorted food$SEQN first] Male in 60to79 PCA test separation using adonis by feeding Euclidean distance matrix to the model.</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56847" y="2887482"/>
            <a:ext cx="5381953"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0.06. Groups are </a:t>
            </a:r>
            <a:r>
              <a:rPr lang="en-US" sz="1600" u="sng">
                <a:solidFill>
                  <a:schemeClr val="tx1">
                    <a:lumMod val="85000"/>
                    <a:lumOff val="15000"/>
                  </a:schemeClr>
                </a:solidFill>
                <a:latin typeface="Arial" panose="020B0604020202020204" pitchFamily="34" charset="0"/>
                <a:cs typeface="Arial" panose="020B0604020202020204" pitchFamily="34" charset="0"/>
              </a:rPr>
              <a:t>not</a:t>
            </a:r>
            <a:r>
              <a:rPr lang="en-US" sz="1600">
                <a:solidFill>
                  <a:schemeClr val="tx1">
                    <a:lumMod val="85000"/>
                    <a:lumOff val="15000"/>
                  </a:schemeClr>
                </a:solidFill>
                <a:latin typeface="Arial" panose="020B0604020202020204" pitchFamily="34" charset="0"/>
                <a:cs typeface="Arial" panose="020B0604020202020204" pitchFamily="34" charset="0"/>
              </a:rPr>
              <a:t> different.</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1201505" y="5566099"/>
            <a:ext cx="7028095" cy="102905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After sorting the individuals (X86435 etc.) in food, then prepare OUT table </a:t>
            </a:r>
            <a:r>
              <a:rPr lang="en-US" sz="1600">
                <a:latin typeface="Arial" panose="020B0604020202020204" pitchFamily="34" charset="0"/>
                <a:cs typeface="Arial" panose="020B0604020202020204" pitchFamily="34" charset="0"/>
                <a:sym typeface="Wingdings" panose="05000000000000000000" pitchFamily="2" charset="2"/>
              </a:rPr>
              <a:t> produced the same result!</a:t>
            </a:r>
            <a:r>
              <a:rPr lang="en-US" sz="1600">
                <a:latin typeface="Arial" panose="020B0604020202020204" pitchFamily="34" charset="0"/>
                <a:cs typeface="Arial" panose="020B0604020202020204" pitchFamily="34" charset="0"/>
              </a:rPr>
              <a:t> </a:t>
            </a:r>
          </a:p>
          <a:p>
            <a:pPr algn="ctr"/>
            <a:r>
              <a:rPr lang="en-US" sz="1600">
                <a:latin typeface="Arial" panose="020B0604020202020204" pitchFamily="34" charset="0"/>
                <a:cs typeface="Arial" panose="020B0604020202020204" pitchFamily="34" charset="0"/>
              </a:rPr>
              <a:t>Creating phyloseq object with sorted individuals (in colulmns) in food first </a:t>
            </a:r>
            <a:r>
              <a:rPr lang="en-US" sz="1600">
                <a:latin typeface="Arial" panose="020B0604020202020204" pitchFamily="34" charset="0"/>
                <a:cs typeface="Arial" panose="020B0604020202020204" pitchFamily="34" charset="0"/>
                <a:sym typeface="Wingdings" panose="05000000000000000000" pitchFamily="2" charset="2"/>
              </a:rPr>
              <a:t> then build phyfoods  Do ordination  Will be safer. </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1077218"/>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dist_matrix_e &lt;- dist(as.data.frame(t(food2)), method = "euclidean", diag = T)</a:t>
            </a:r>
          </a:p>
          <a:p>
            <a:endParaRPr lang="en-US" sz="1600">
              <a:solidFill>
                <a:schemeClr val="tx1">
                  <a:lumMod val="85000"/>
                  <a:lumOff val="15000"/>
                </a:schemeClr>
              </a:solidFill>
              <a:latin typeface="Consolas" panose="020B0609020204030204" pitchFamily="49" charset="0"/>
              <a:cs typeface="Arial" panose="020B0604020202020204" pitchFamily="34" charset="0"/>
            </a:endParaRPr>
          </a:p>
          <a:p>
            <a:r>
              <a:rPr lang="en-US" sz="1600">
                <a:solidFill>
                  <a:schemeClr val="tx1">
                    <a:lumMod val="85000"/>
                    <a:lumOff val="15000"/>
                  </a:schemeClr>
                </a:solidFill>
                <a:latin typeface="Consolas" panose="020B0609020204030204" pitchFamily="49" charset="0"/>
                <a:cs typeface="Arial" panose="020B0604020202020204" pitchFamily="34" charset="0"/>
              </a:rPr>
              <a:t>vegan::adonis(DISTANCE_MATRIX, FACTOR, perm=999)</a:t>
            </a:r>
          </a:p>
          <a:p>
            <a:r>
              <a:rPr lang="en-US" sz="1600">
                <a:solidFill>
                  <a:schemeClr val="tx1">
                    <a:lumMod val="85000"/>
                    <a:lumOff val="15000"/>
                  </a:schemeClr>
                </a:solidFill>
                <a:latin typeface="Arial" panose="020B0604020202020204" pitchFamily="34" charset="0"/>
                <a:cs typeface="Arial" panose="020B0604020202020204" pitchFamily="34" charset="0"/>
              </a:rPr>
              <a:t>In theory, it can handle any distance matrix, even Euclidean.</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170163F-8E2A-21A8-0EBD-7811025C5CC1}"/>
              </a:ext>
            </a:extLst>
          </p:cNvPr>
          <p:cNvSpPr txBox="1"/>
          <p:nvPr/>
        </p:nvSpPr>
        <p:spPr>
          <a:xfrm>
            <a:off x="256847" y="3718479"/>
            <a:ext cx="11508462" cy="1354217"/>
          </a:xfrm>
          <a:prstGeom prst="rect">
            <a:avLst/>
          </a:prstGeom>
          <a:noFill/>
        </p:spPr>
        <p:txBody>
          <a:bodyPr wrap="square">
            <a:spAutoFit/>
          </a:bodyPr>
          <a:lstStyle/>
          <a:p>
            <a:r>
              <a:rPr lang="en-US" sz="1600">
                <a:latin typeface="Consolas" panose="020B0609020204030204" pitchFamily="49" charset="0"/>
              </a:rPr>
              <a:t>&gt;   pairwise.adonis(dist_matrix_e, demog_glu_male60to79$GLU_index, perm = 5000)</a:t>
            </a:r>
          </a:p>
          <a:p>
            <a:r>
              <a:rPr lang="en-US" sz="1600">
                <a:latin typeface="Consolas" panose="020B0609020204030204" pitchFamily="49" charset="0"/>
              </a:rPr>
              <a:t>                    pairs Df SumsOfSqs  F.Model          R2   p.value p.adjusted sig</a:t>
            </a:r>
          </a:p>
          <a:p>
            <a:r>
              <a:rPr lang="en-US" sz="1600">
                <a:latin typeface="Consolas" panose="020B0609020204030204" pitchFamily="49" charset="0"/>
              </a:rPr>
              <a:t>1 Diabetic vs Prediabetic  1  70294.36 1.110221 0.005870760 0.1261748  0.3785243    </a:t>
            </a:r>
          </a:p>
          <a:p>
            <a:r>
              <a:rPr lang="en-US" sz="1600">
                <a:latin typeface="Consolas" panose="020B0609020204030204" pitchFamily="49" charset="0"/>
              </a:rPr>
              <a:t>2      Diabetic vs Normal  1  76511.31 1.108867 0.010162941 0.1113777  0.3341332    </a:t>
            </a:r>
          </a:p>
          <a:p>
            <a:r>
              <a:rPr lang="en-US" sz="1600">
                <a:latin typeface="Consolas" panose="020B0609020204030204" pitchFamily="49" charset="0"/>
              </a:rPr>
              <a:t>3   Prediabetic vs Normal  1  73829.27 1.131156 0.006533519 0.1403719  0.4211158</a:t>
            </a:r>
          </a:p>
        </p:txBody>
      </p:sp>
      <p:sp>
        <p:nvSpPr>
          <p:cNvPr id="5" name="Star: 10 Points 4">
            <a:extLst>
              <a:ext uri="{FF2B5EF4-FFF2-40B4-BE49-F238E27FC236}">
                <a16:creationId xmlns:a16="http://schemas.microsoft.com/office/drawing/2014/main" id="{476C4173-D03C-5197-C9B4-FA53AEB522B1}"/>
              </a:ext>
            </a:extLst>
          </p:cNvPr>
          <p:cNvSpPr/>
          <p:nvPr/>
        </p:nvSpPr>
        <p:spPr>
          <a:xfrm>
            <a:off x="10160000" y="1336431"/>
            <a:ext cx="1308100" cy="1354217"/>
          </a:xfrm>
          <a:prstGeom prst="star10">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AU" sz="1600" i="0" u="none" strike="noStrike">
                <a:solidFill>
                  <a:srgbClr val="000000"/>
                </a:solidFill>
                <a:effectLst/>
                <a:latin typeface="Arial" panose="020B0604020202020204" pitchFamily="34" charset="0"/>
                <a:cs typeface="Arial" panose="020B0604020202020204" pitchFamily="34" charset="0"/>
              </a:rPr>
              <a:t>Safety Check</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1488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508462" cy="1073588"/>
          </a:xfrm>
        </p:spPr>
        <p:txBody>
          <a:bodyPr>
            <a:noAutofit/>
          </a:bodyPr>
          <a:lstStyle/>
          <a:p>
            <a:r>
              <a:rPr lang="en-AU" sz="2800"/>
              <a:t>Most updated scripts are….</a:t>
            </a:r>
            <a:endParaRPr lang="en-US" sz="2800" dirty="0"/>
          </a:p>
        </p:txBody>
      </p:sp>
      <p:sp>
        <p:nvSpPr>
          <p:cNvPr id="4" name="TextBox 3">
            <a:extLst>
              <a:ext uri="{FF2B5EF4-FFF2-40B4-BE49-F238E27FC236}">
                <a16:creationId xmlns:a16="http://schemas.microsoft.com/office/drawing/2014/main" id="{2A61DB03-2482-69EC-C22D-C0ED3A1F2122}"/>
              </a:ext>
            </a:extLst>
          </p:cNvPr>
          <p:cNvSpPr txBox="1"/>
          <p:nvPr/>
        </p:nvSpPr>
        <p:spPr>
          <a:xfrm>
            <a:off x="749300" y="2374047"/>
            <a:ext cx="9775349" cy="1754326"/>
          </a:xfrm>
          <a:prstGeom prst="rect">
            <a:avLst/>
          </a:prstGeom>
          <a:noFill/>
        </p:spPr>
        <p:txBody>
          <a:bodyPr wrap="square" rtlCol="0">
            <a:spAutoFit/>
          </a:bodyPr>
          <a:lstStyle/>
          <a:p>
            <a:r>
              <a:rPr lang="en-US">
                <a:solidFill>
                  <a:schemeClr val="tx1">
                    <a:lumMod val="85000"/>
                    <a:lumOff val="15000"/>
                  </a:schemeClr>
                </a:solidFill>
                <a:latin typeface="Consolas" panose="020B0609020204030204" pitchFamily="49" charset="0"/>
                <a:cs typeface="Arial" panose="020B0604020202020204" pitchFamily="34" charset="0"/>
              </a:rPr>
              <a:t>40_ordination_NHANES_males60to79_Lv3_Euclidean_sortfood.R</a:t>
            </a:r>
          </a:p>
          <a:p>
            <a:endParaRPr lang="en-US">
              <a:solidFill>
                <a:schemeClr val="tx1">
                  <a:lumMod val="85000"/>
                  <a:lumOff val="15000"/>
                </a:schemeClr>
              </a:solidFill>
              <a:latin typeface="Consolas" panose="020B0609020204030204" pitchFamily="49" charset="0"/>
              <a:cs typeface="Arial" panose="020B0604020202020204" pitchFamily="34" charset="0"/>
            </a:endParaRPr>
          </a:p>
          <a:p>
            <a:r>
              <a:rPr lang="en-US">
                <a:solidFill>
                  <a:schemeClr val="tx1">
                    <a:lumMod val="85000"/>
                    <a:lumOff val="15000"/>
                  </a:schemeClr>
                </a:solidFill>
                <a:latin typeface="Consolas" panose="020B0609020204030204" pitchFamily="49" charset="0"/>
                <a:cs typeface="Arial" panose="020B0604020202020204" pitchFamily="34" charset="0"/>
              </a:rPr>
              <a:t>40_ordination_NHANES_males60to79_Lv3_explore_sortfood.R</a:t>
            </a:r>
          </a:p>
          <a:p>
            <a:endParaRPr lang="en-US">
              <a:solidFill>
                <a:schemeClr val="tx1">
                  <a:lumMod val="85000"/>
                  <a:lumOff val="15000"/>
                </a:schemeClr>
              </a:solidFill>
              <a:latin typeface="Consolas" panose="020B0609020204030204" pitchFamily="49" charset="0"/>
              <a:cs typeface="Arial" panose="020B0604020202020204" pitchFamily="34" charset="0"/>
            </a:endParaRPr>
          </a:p>
          <a:p>
            <a:endParaRPr lang="en-US">
              <a:solidFill>
                <a:schemeClr val="tx1">
                  <a:lumMod val="85000"/>
                  <a:lumOff val="15000"/>
                </a:schemeClr>
              </a:solidFill>
              <a:latin typeface="Consolas" panose="020B0609020204030204" pitchFamily="49" charset="0"/>
              <a:cs typeface="Arial" panose="020B0604020202020204" pitchFamily="34" charset="0"/>
            </a:endParaRPr>
          </a:p>
          <a:p>
            <a:endParaRPr lang="en-US">
              <a:solidFill>
                <a:schemeClr val="tx1">
                  <a:lumMod val="85000"/>
                  <a:lumOff val="15000"/>
                </a:schemeClr>
              </a:solidFill>
              <a:latin typeface="Consolas" panose="020B0609020204030204" pitchFamily="49" charset="0"/>
              <a:cs typeface="Arial" panose="020B0604020202020204" pitchFamily="34" charset="0"/>
            </a:endParaRPr>
          </a:p>
        </p:txBody>
      </p:sp>
      <p:sp>
        <p:nvSpPr>
          <p:cNvPr id="7" name="TextBox 6">
            <a:extLst>
              <a:ext uri="{FF2B5EF4-FFF2-40B4-BE49-F238E27FC236}">
                <a16:creationId xmlns:a16="http://schemas.microsoft.com/office/drawing/2014/main" id="{37A5B442-3C02-0497-5541-6D3B3161E00C}"/>
              </a:ext>
            </a:extLst>
          </p:cNvPr>
          <p:cNvSpPr txBox="1"/>
          <p:nvPr/>
        </p:nvSpPr>
        <p:spPr>
          <a:xfrm>
            <a:off x="1905000" y="4519658"/>
            <a:ext cx="6438900" cy="923330"/>
          </a:xfrm>
          <a:prstGeom prst="rect">
            <a:avLst/>
          </a:prstGeom>
          <a:noFill/>
        </p:spPr>
        <p:txBody>
          <a:bodyPr wrap="square">
            <a:spAutoFit/>
          </a:bodyPr>
          <a:lstStyle/>
          <a:p>
            <a:r>
              <a:rPr lang="en-AU" sz="1800">
                <a:latin typeface="Arial" panose="020B0604020202020204" pitchFamily="34" charset="0"/>
              </a:rPr>
              <a:t>If I am going to use males60</a:t>
            </a:r>
            <a:r>
              <a:rPr lang="en-AU" sz="1800" u="sng">
                <a:latin typeface="Arial" panose="020B0604020202020204" pitchFamily="34" charset="0"/>
              </a:rPr>
              <a:t>plus</a:t>
            </a:r>
            <a:r>
              <a:rPr lang="en-AU" sz="1800">
                <a:latin typeface="Arial" panose="020B0604020202020204" pitchFamily="34" charset="0"/>
              </a:rPr>
              <a:t>, I will need to update males60plus scripts to reflect the change (to sort the columns of SEQN in food before creating a phyloseq object).  </a:t>
            </a:r>
            <a:endParaRPr lang="en-US">
              <a:latin typeface="Arial" panose="020B0604020202020204" pitchFamily="34" charset="0"/>
            </a:endParaRPr>
          </a:p>
        </p:txBody>
      </p:sp>
    </p:spTree>
    <p:extLst>
      <p:ext uri="{BB962C8B-B14F-4D97-AF65-F5344CB8AC3E}">
        <p14:creationId xmlns:p14="http://schemas.microsoft.com/office/powerpoint/2010/main" val="15522585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508462" cy="1073588"/>
          </a:xfrm>
        </p:spPr>
        <p:txBody>
          <a:bodyPr>
            <a:noAutofit/>
          </a:bodyPr>
          <a:lstStyle/>
          <a:p>
            <a:r>
              <a:rPr lang="en-AU" sz="2800"/>
              <a:t>What to do next…</a:t>
            </a:r>
            <a:endParaRPr lang="en-US" sz="2800" dirty="0"/>
          </a:p>
        </p:txBody>
      </p:sp>
      <p:sp>
        <p:nvSpPr>
          <p:cNvPr id="7" name="TextBox 6">
            <a:extLst>
              <a:ext uri="{FF2B5EF4-FFF2-40B4-BE49-F238E27FC236}">
                <a16:creationId xmlns:a16="http://schemas.microsoft.com/office/drawing/2014/main" id="{37A5B442-3C02-0497-5541-6D3B3161E00C}"/>
              </a:ext>
            </a:extLst>
          </p:cNvPr>
          <p:cNvSpPr txBox="1"/>
          <p:nvPr/>
        </p:nvSpPr>
        <p:spPr>
          <a:xfrm>
            <a:off x="1282700" y="1850257"/>
            <a:ext cx="8204200" cy="2677656"/>
          </a:xfrm>
          <a:prstGeom prst="rect">
            <a:avLst/>
          </a:prstGeom>
          <a:noFill/>
        </p:spPr>
        <p:txBody>
          <a:bodyPr wrap="square">
            <a:spAutoFit/>
          </a:bodyPr>
          <a:lstStyle/>
          <a:p>
            <a:r>
              <a:rPr lang="en-AU" sz="2400">
                <a:latin typeface="Arial" panose="020B0604020202020204" pitchFamily="34" charset="0"/>
                <a:cs typeface="Arial" panose="020B0604020202020204" pitchFamily="34" charset="0"/>
              </a:rPr>
              <a:t>So far, the only subset that showed between-group difference was </a:t>
            </a:r>
          </a:p>
          <a:p>
            <a:r>
              <a:rPr lang="en-AU" sz="2400" b="1">
                <a:latin typeface="Arial" panose="020B0604020202020204" pitchFamily="34" charset="0"/>
                <a:cs typeface="Arial" panose="020B0604020202020204" pitchFamily="34" charset="0"/>
              </a:rPr>
              <a:t>Male in 60plus Lv3 </a:t>
            </a:r>
            <a:r>
              <a:rPr lang="en-AU" sz="2000" b="1">
                <a:latin typeface="Arial" panose="020B0604020202020204" pitchFamily="34" charset="0"/>
                <a:cs typeface="Arial" panose="020B0604020202020204" pitchFamily="34" charset="0"/>
              </a:rPr>
              <a:t>UNweighted.</a:t>
            </a:r>
          </a:p>
          <a:p>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So… use this subpopulation for now to see the correlation between food variable and PCoA Axis.</a:t>
            </a:r>
          </a:p>
          <a:p>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6063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6154451" cy="1073588"/>
          </a:xfrm>
        </p:spPr>
        <p:txBody>
          <a:bodyPr>
            <a:noAutofit/>
          </a:bodyPr>
          <a:lstStyle/>
          <a:p>
            <a:r>
              <a:rPr lang="en-AU" sz="2800"/>
              <a:t>Male - Diabetic groups by age</a:t>
            </a:r>
            <a:endParaRPr lang="en-US" sz="2800" dirty="0"/>
          </a:p>
        </p:txBody>
      </p:sp>
      <p:grpSp>
        <p:nvGrpSpPr>
          <p:cNvPr id="11" name="Group 10">
            <a:extLst>
              <a:ext uri="{FF2B5EF4-FFF2-40B4-BE49-F238E27FC236}">
                <a16:creationId xmlns:a16="http://schemas.microsoft.com/office/drawing/2014/main" id="{FFDE3218-5C97-8172-0805-13950E12A860}"/>
              </a:ext>
            </a:extLst>
          </p:cNvPr>
          <p:cNvGrpSpPr/>
          <p:nvPr/>
        </p:nvGrpSpPr>
        <p:grpSpPr>
          <a:xfrm>
            <a:off x="9169473" y="837032"/>
            <a:ext cx="2743199" cy="1377458"/>
            <a:chOff x="946597" y="4167711"/>
            <a:chExt cx="2743199" cy="1377458"/>
          </a:xfrm>
        </p:grpSpPr>
        <p:sp>
          <p:nvSpPr>
            <p:cNvPr id="12" name="Rectangle: Rounded Corners 11">
              <a:extLst>
                <a:ext uri="{FF2B5EF4-FFF2-40B4-BE49-F238E27FC236}">
                  <a16:creationId xmlns:a16="http://schemas.microsoft.com/office/drawing/2014/main" id="{9AEA753E-C82D-E339-4911-30940E618E33}"/>
                </a:ext>
              </a:extLst>
            </p:cNvPr>
            <p:cNvSpPr/>
            <p:nvPr/>
          </p:nvSpPr>
          <p:spPr>
            <a:xfrm>
              <a:off x="946597" y="4167711"/>
              <a:ext cx="2743199" cy="100255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 lot of 80 year-olds.  Perhaps 80 or older were grouped.</a:t>
              </a:r>
              <a:endParaRPr lang="en-US" sz="1600" dirty="0">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5531FAA2-9D9D-4501-E6E5-B194F22CA0E3}"/>
                </a:ext>
              </a:extLst>
            </p:cNvPr>
            <p:cNvCxnSpPr>
              <a:cxnSpLocks/>
              <a:stCxn id="12" idx="2"/>
            </p:cNvCxnSpPr>
            <p:nvPr/>
          </p:nvCxnSpPr>
          <p:spPr>
            <a:xfrm flipH="1">
              <a:off x="1561848" y="5170267"/>
              <a:ext cx="756349" cy="3749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 name="Chart 2">
            <a:extLst>
              <a:ext uri="{FF2B5EF4-FFF2-40B4-BE49-F238E27FC236}">
                <a16:creationId xmlns:a16="http://schemas.microsoft.com/office/drawing/2014/main" id="{5850E9B3-246A-43DD-82B1-0C895CCE74F7}"/>
              </a:ext>
            </a:extLst>
          </p:cNvPr>
          <p:cNvGraphicFramePr>
            <a:graphicFrameLocks/>
          </p:cNvGraphicFramePr>
          <p:nvPr>
            <p:extLst>
              <p:ext uri="{D42A27DB-BD31-4B8C-83A1-F6EECF244321}">
                <p14:modId xmlns:p14="http://schemas.microsoft.com/office/powerpoint/2010/main" val="3414263220"/>
              </p:ext>
            </p:extLst>
          </p:nvPr>
        </p:nvGraphicFramePr>
        <p:xfrm>
          <a:off x="631065" y="2963142"/>
          <a:ext cx="7714446" cy="34119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0D17971F-2B60-321F-1803-B394E4836A70}"/>
              </a:ext>
            </a:extLst>
          </p:cNvPr>
          <p:cNvSpPr txBox="1"/>
          <p:nvPr/>
        </p:nvSpPr>
        <p:spPr>
          <a:xfrm>
            <a:off x="962696" y="1936678"/>
            <a:ext cx="9327524" cy="646331"/>
          </a:xfrm>
          <a:prstGeom prst="rect">
            <a:avLst/>
          </a:prstGeom>
          <a:noFill/>
        </p:spPr>
        <p:txBody>
          <a:bodyPr wrap="square">
            <a:spAutoFit/>
          </a:bodyPr>
          <a:lstStyle/>
          <a:p>
            <a:r>
              <a:rPr lang="en-US">
                <a:latin typeface="Consolas" panose="020B0609020204030204" pitchFamily="49" charset="0"/>
              </a:rPr>
              <a:t>(Age) 60 61 62 63 64 65 66 67 68 69 70 71 72 73 74 75 76 77 78 79 80 </a:t>
            </a:r>
          </a:p>
          <a:p>
            <a:r>
              <a:rPr lang="en-US">
                <a:latin typeface="Consolas" panose="020B0609020204030204" pitchFamily="49" charset="0"/>
              </a:rPr>
              <a:t>(n)   17 22 14 12 13 17 14 11  8 13 15 11 11  9 12 11  9  7  6  5 43 </a:t>
            </a:r>
          </a:p>
        </p:txBody>
      </p:sp>
      <p:grpSp>
        <p:nvGrpSpPr>
          <p:cNvPr id="14" name="Group 13">
            <a:extLst>
              <a:ext uri="{FF2B5EF4-FFF2-40B4-BE49-F238E27FC236}">
                <a16:creationId xmlns:a16="http://schemas.microsoft.com/office/drawing/2014/main" id="{2A2D8105-3B8C-A023-BBFF-4AC834787AC3}"/>
              </a:ext>
            </a:extLst>
          </p:cNvPr>
          <p:cNvGrpSpPr/>
          <p:nvPr/>
        </p:nvGrpSpPr>
        <p:grpSpPr>
          <a:xfrm>
            <a:off x="8472813" y="4790941"/>
            <a:ext cx="3349993" cy="1584101"/>
            <a:chOff x="500790" y="3843333"/>
            <a:chExt cx="3349993" cy="1584101"/>
          </a:xfrm>
        </p:grpSpPr>
        <p:sp>
          <p:nvSpPr>
            <p:cNvPr id="15" name="Rectangle: Rounded Corners 14">
              <a:extLst>
                <a:ext uri="{FF2B5EF4-FFF2-40B4-BE49-F238E27FC236}">
                  <a16:creationId xmlns:a16="http://schemas.microsoft.com/office/drawing/2014/main" id="{140A8AE9-8361-2121-F62D-93559908868A}"/>
                </a:ext>
              </a:extLst>
            </p:cNvPr>
            <p:cNvSpPr/>
            <p:nvPr/>
          </p:nvSpPr>
          <p:spPr>
            <a:xfrm>
              <a:off x="631065" y="4167711"/>
              <a:ext cx="3219718" cy="1259723"/>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But their Normal/Prediabetic/Diabetics percentages are similar to other ages, so should be OK…</a:t>
              </a:r>
              <a:endParaRPr lang="en-US" sz="1600" dirty="0">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BC878225-97B7-527B-7BDC-158494EDF6EA}"/>
                </a:ext>
              </a:extLst>
            </p:cNvPr>
            <p:cNvCxnSpPr>
              <a:cxnSpLocks/>
              <a:stCxn id="15" idx="0"/>
            </p:cNvCxnSpPr>
            <p:nvPr/>
          </p:nvCxnSpPr>
          <p:spPr>
            <a:xfrm flipH="1" flipV="1">
              <a:off x="500790" y="3843333"/>
              <a:ext cx="1740134" cy="3243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 name="Rectangle: Rounded Corners 3">
            <a:extLst>
              <a:ext uri="{FF2B5EF4-FFF2-40B4-BE49-F238E27FC236}">
                <a16:creationId xmlns:a16="http://schemas.microsoft.com/office/drawing/2014/main" id="{91C593E6-D984-7E76-50E8-8660EAC2FA9F}"/>
              </a:ext>
            </a:extLst>
          </p:cNvPr>
          <p:cNvSpPr/>
          <p:nvPr/>
        </p:nvSpPr>
        <p:spPr>
          <a:xfrm>
            <a:off x="8841347" y="2637652"/>
            <a:ext cx="3071325" cy="100255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80+ may not be eating as freely as others due to nursing homes or meal assistance.</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16327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469338" y="1335149"/>
            <a:ext cx="5907186" cy="2670299"/>
          </a:xfrm>
        </p:spPr>
        <p:txBody>
          <a:bodyPr>
            <a:normAutofit/>
          </a:bodyPr>
          <a:lstStyle/>
          <a:p>
            <a:r>
              <a:rPr lang="en-US" altLang="ja-JP" sz="3200"/>
              <a:t>Male in 60 and older </a:t>
            </a:r>
            <a:br>
              <a:rPr lang="en-US" altLang="ja-JP" sz="3200"/>
            </a:br>
            <a:r>
              <a:rPr lang="en-US" altLang="ja-JP" sz="3200"/>
              <a:t>(60 plus) </a:t>
            </a:r>
            <a:endParaRPr lang="en-US" sz="48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878395" y="4240299"/>
            <a:ext cx="5089071" cy="663402"/>
          </a:xfrm>
        </p:spPr>
        <p:txBody>
          <a:bodyPr>
            <a:normAutofit/>
          </a:bodyPr>
          <a:lstStyle/>
          <a:p>
            <a:r>
              <a:rPr lang="en-US" sz="2000"/>
              <a:t>Correlation of Axis and variables (foods)</a:t>
            </a:r>
            <a:endParaRPr lang="en-US" sz="2000" dirty="0"/>
          </a:p>
          <a:p>
            <a:endParaRPr lang="en-US" sz="2000" dirty="0"/>
          </a:p>
        </p:txBody>
      </p:sp>
      <p:sp>
        <p:nvSpPr>
          <p:cNvPr id="4" name="Rectangle 3">
            <a:extLst>
              <a:ext uri="{FF2B5EF4-FFF2-40B4-BE49-F238E27FC236}">
                <a16:creationId xmlns:a16="http://schemas.microsoft.com/office/drawing/2014/main" id="{C53B4393-6FD8-F14F-3F03-5C2E22515D6F}"/>
              </a:ext>
            </a:extLst>
          </p:cNvPr>
          <p:cNvSpPr/>
          <p:nvPr/>
        </p:nvSpPr>
        <p:spPr>
          <a:xfrm>
            <a:off x="7994931" y="0"/>
            <a:ext cx="4197069" cy="2670299"/>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a:off x="6724481" y="2051259"/>
            <a:ext cx="2411427" cy="48268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3443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But…?</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375138" y="1559168"/>
            <a:ext cx="11143762" cy="3693319"/>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What is strange is that </a:t>
            </a:r>
          </a:p>
          <a:p>
            <a:r>
              <a:rPr lang="en-US">
                <a:solidFill>
                  <a:schemeClr val="tx1">
                    <a:lumMod val="85000"/>
                    <a:lumOff val="15000"/>
                  </a:schemeClr>
                </a:solidFill>
                <a:latin typeface="Arial" panose="020B0604020202020204" pitchFamily="34" charset="0"/>
                <a:cs typeface="Arial" panose="020B0604020202020204" pitchFamily="34" charset="0"/>
              </a:rPr>
              <a:t>Lv2 food tree and Lv3 food tree both have 1274 food categories. </a:t>
            </a:r>
          </a:p>
          <a:p>
            <a:endParaRPr lang="en-US">
              <a:solidFill>
                <a:schemeClr val="tx1">
                  <a:lumMod val="85000"/>
                  <a:lumOff val="15000"/>
                </a:schemeClr>
              </a:solidFill>
              <a:latin typeface="Arial" panose="020B0604020202020204" pitchFamily="34" charset="0"/>
              <a:cs typeface="Arial" panose="020B0604020202020204" pitchFamily="34" charset="0"/>
            </a:endParaRPr>
          </a:p>
          <a:p>
            <a:r>
              <a:rPr lang="en-US">
                <a:solidFill>
                  <a:schemeClr val="tx1">
                    <a:lumMod val="85000"/>
                    <a:lumOff val="15000"/>
                  </a:schemeClr>
                </a:solidFill>
                <a:latin typeface="Arial" panose="020B0604020202020204" pitchFamily="34" charset="0"/>
                <a:cs typeface="Arial" panose="020B0604020202020204" pitchFamily="34" charset="0"/>
              </a:rPr>
              <a:t>The numbers of food categories should be:</a:t>
            </a:r>
          </a:p>
          <a:p>
            <a:r>
              <a:rPr lang="en-US">
                <a:solidFill>
                  <a:schemeClr val="tx1">
                    <a:lumMod val="85000"/>
                    <a:lumOff val="15000"/>
                  </a:schemeClr>
                </a:solidFill>
                <a:latin typeface="Arial" panose="020B0604020202020204" pitchFamily="34" charset="0"/>
                <a:cs typeface="Arial" panose="020B0604020202020204" pitchFamily="34" charset="0"/>
              </a:rPr>
              <a:t>Lv1: 9, </a:t>
            </a:r>
          </a:p>
          <a:p>
            <a:r>
              <a:rPr lang="en-US">
                <a:solidFill>
                  <a:schemeClr val="tx1">
                    <a:lumMod val="85000"/>
                    <a:lumOff val="15000"/>
                  </a:schemeClr>
                </a:solidFill>
                <a:latin typeface="Arial" panose="020B0604020202020204" pitchFamily="34" charset="0"/>
                <a:cs typeface="Arial" panose="020B0604020202020204" pitchFamily="34" charset="0"/>
              </a:rPr>
              <a:t>Lv2: 44, </a:t>
            </a:r>
          </a:p>
          <a:p>
            <a:r>
              <a:rPr lang="en-US">
                <a:solidFill>
                  <a:schemeClr val="tx1">
                    <a:lumMod val="85000"/>
                    <a:lumOff val="15000"/>
                  </a:schemeClr>
                </a:solidFill>
                <a:latin typeface="Arial" panose="020B0604020202020204" pitchFamily="34" charset="0"/>
                <a:cs typeface="Arial" panose="020B0604020202020204" pitchFamily="34" charset="0"/>
              </a:rPr>
              <a:t>Lv3: 1274…</a:t>
            </a:r>
          </a:p>
          <a:p>
            <a:endParaRPr lang="en-US">
              <a:solidFill>
                <a:schemeClr val="tx1">
                  <a:lumMod val="85000"/>
                  <a:lumOff val="15000"/>
                </a:schemeClr>
              </a:solidFill>
              <a:latin typeface="Arial" panose="020B0604020202020204" pitchFamily="34" charset="0"/>
              <a:cs typeface="Arial" panose="020B0604020202020204" pitchFamily="34" charset="0"/>
            </a:endParaRPr>
          </a:p>
          <a:p>
            <a:r>
              <a:rPr lang="en-US">
                <a:solidFill>
                  <a:schemeClr val="tx1">
                    <a:lumMod val="85000"/>
                    <a:lumOff val="15000"/>
                  </a:schemeClr>
                </a:solidFill>
                <a:latin typeface="Arial" panose="020B0604020202020204" pitchFamily="34" charset="0"/>
                <a:cs typeface="Arial" panose="020B0604020202020204" pitchFamily="34" charset="0"/>
              </a:rPr>
              <a:t>Lv2 food tree has 3 branches (!).  The number of levels was specified correctly.</a:t>
            </a:r>
          </a:p>
          <a:p>
            <a:r>
              <a:rPr lang="en-US">
                <a:solidFill>
                  <a:schemeClr val="tx1">
                    <a:lumMod val="85000"/>
                    <a:lumOff val="15000"/>
                  </a:schemeClr>
                </a:solidFill>
                <a:latin typeface="Arial" panose="020B0604020202020204" pitchFamily="34" charset="0"/>
                <a:cs typeface="Arial" panose="020B0604020202020204" pitchFamily="34" charset="0"/>
              </a:rPr>
              <a:t>So, with the levels=2 argument, 1274 food categories are generated (level +1).  That is why generate.food tree with level=6 did not run (level + 1 =7, there is no 7</a:t>
            </a:r>
            <a:r>
              <a:rPr lang="en-US" baseline="30000">
                <a:solidFill>
                  <a:schemeClr val="tx1">
                    <a:lumMod val="85000"/>
                    <a:lumOff val="15000"/>
                  </a:schemeClr>
                </a:solidFill>
                <a:latin typeface="Arial" panose="020B0604020202020204" pitchFamily="34" charset="0"/>
                <a:cs typeface="Arial" panose="020B0604020202020204" pitchFamily="34" charset="0"/>
              </a:rPr>
              <a:t>th</a:t>
            </a:r>
            <a:r>
              <a:rPr lang="en-US">
                <a:solidFill>
                  <a:schemeClr val="tx1">
                    <a:lumMod val="85000"/>
                    <a:lumOff val="15000"/>
                  </a:schemeClr>
                </a:solidFill>
                <a:latin typeface="Arial" panose="020B0604020202020204" pitchFamily="34" charset="0"/>
                <a:cs typeface="Arial" panose="020B0604020202020204" pitchFamily="34" charset="0"/>
              </a:rPr>
              <a:t> category.).</a:t>
            </a:r>
          </a:p>
          <a:p>
            <a:endParaRPr lang="en-US">
              <a:solidFill>
                <a:schemeClr val="tx1">
                  <a:lumMod val="85000"/>
                  <a:lumOff val="15000"/>
                </a:schemeClr>
              </a:solidFill>
              <a:latin typeface="Arial" panose="020B0604020202020204" pitchFamily="34" charset="0"/>
              <a:cs typeface="Arial" panose="020B0604020202020204" pitchFamily="34" charset="0"/>
            </a:endParaRPr>
          </a:p>
          <a:p>
            <a:r>
              <a:rPr lang="en-US">
                <a:solidFill>
                  <a:schemeClr val="tx1">
                    <a:lumMod val="85000"/>
                    <a:lumOff val="15000"/>
                  </a:schemeClr>
                </a:solidFill>
                <a:latin typeface="Arial" panose="020B0604020202020204" pitchFamily="34" charset="0"/>
                <a:cs typeface="Arial" panose="020B0604020202020204" pitchFamily="34" charset="0"/>
              </a:rPr>
              <a:t>Need to check the generate.food.tree code and see...</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92480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taxonomy column in Food OUT table</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375138" y="1151765"/>
            <a:ext cx="10864362" cy="369332"/>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males60to79_red_Lv1.dhydrt.otu.txt (1274 tips and 10 internal nodes)</a:t>
            </a:r>
          </a:p>
        </p:txBody>
      </p:sp>
      <p:pic>
        <p:nvPicPr>
          <p:cNvPr id="5" name="Picture 4">
            <a:extLst>
              <a:ext uri="{FF2B5EF4-FFF2-40B4-BE49-F238E27FC236}">
                <a16:creationId xmlns:a16="http://schemas.microsoft.com/office/drawing/2014/main" id="{B32F6955-FDEA-4C69-C393-62CA00678621}"/>
              </a:ext>
            </a:extLst>
          </p:cNvPr>
          <p:cNvPicPr>
            <a:picLocks noChangeAspect="1"/>
          </p:cNvPicPr>
          <p:nvPr/>
        </p:nvPicPr>
        <p:blipFill>
          <a:blip r:embed="rId2"/>
          <a:stretch>
            <a:fillRect/>
          </a:stretch>
        </p:blipFill>
        <p:spPr>
          <a:xfrm>
            <a:off x="375138" y="1521097"/>
            <a:ext cx="6648450" cy="971550"/>
          </a:xfrm>
          <a:prstGeom prst="rect">
            <a:avLst/>
          </a:prstGeom>
        </p:spPr>
      </p:pic>
      <p:sp>
        <p:nvSpPr>
          <p:cNvPr id="6" name="TextBox 5">
            <a:extLst>
              <a:ext uri="{FF2B5EF4-FFF2-40B4-BE49-F238E27FC236}">
                <a16:creationId xmlns:a16="http://schemas.microsoft.com/office/drawing/2014/main" id="{2C794FAA-4627-6458-642B-19A24139E8E8}"/>
              </a:ext>
            </a:extLst>
          </p:cNvPr>
          <p:cNvSpPr txBox="1"/>
          <p:nvPr/>
        </p:nvSpPr>
        <p:spPr>
          <a:xfrm>
            <a:off x="375137" y="2620407"/>
            <a:ext cx="10864361" cy="369332"/>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males60to79_red_Lv2.dhydrt.otu.txt (1274 tips and 54 internal nodes)</a:t>
            </a:r>
          </a:p>
        </p:txBody>
      </p:sp>
      <p:pic>
        <p:nvPicPr>
          <p:cNvPr id="8" name="Picture 7">
            <a:extLst>
              <a:ext uri="{FF2B5EF4-FFF2-40B4-BE49-F238E27FC236}">
                <a16:creationId xmlns:a16="http://schemas.microsoft.com/office/drawing/2014/main" id="{016EF9B9-4D95-B4F9-3A83-59C26BF3C0FC}"/>
              </a:ext>
            </a:extLst>
          </p:cNvPr>
          <p:cNvPicPr>
            <a:picLocks noChangeAspect="1"/>
          </p:cNvPicPr>
          <p:nvPr/>
        </p:nvPicPr>
        <p:blipFill>
          <a:blip r:embed="rId3"/>
          <a:stretch>
            <a:fillRect/>
          </a:stretch>
        </p:blipFill>
        <p:spPr>
          <a:xfrm>
            <a:off x="375138" y="2989739"/>
            <a:ext cx="8420100" cy="962025"/>
          </a:xfrm>
          <a:prstGeom prst="rect">
            <a:avLst/>
          </a:prstGeom>
        </p:spPr>
      </p:pic>
      <p:sp>
        <p:nvSpPr>
          <p:cNvPr id="9" name="TextBox 8">
            <a:extLst>
              <a:ext uri="{FF2B5EF4-FFF2-40B4-BE49-F238E27FC236}">
                <a16:creationId xmlns:a16="http://schemas.microsoft.com/office/drawing/2014/main" id="{E4607CFA-4C0F-5286-E91C-A0B4C3D95470}"/>
              </a:ext>
            </a:extLst>
          </p:cNvPr>
          <p:cNvSpPr txBox="1"/>
          <p:nvPr/>
        </p:nvSpPr>
        <p:spPr>
          <a:xfrm>
            <a:off x="375138" y="4074013"/>
            <a:ext cx="10864360" cy="369332"/>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males60to79_red_Lv3.dhydrt.otu.txt (1274 tips and 210 internal nodes)</a:t>
            </a:r>
          </a:p>
        </p:txBody>
      </p:sp>
      <p:pic>
        <p:nvPicPr>
          <p:cNvPr id="11" name="Picture 10">
            <a:extLst>
              <a:ext uri="{FF2B5EF4-FFF2-40B4-BE49-F238E27FC236}">
                <a16:creationId xmlns:a16="http://schemas.microsoft.com/office/drawing/2014/main" id="{03E62D8D-952D-4BB0-76CE-6226E74B23C4}"/>
              </a:ext>
            </a:extLst>
          </p:cNvPr>
          <p:cNvPicPr>
            <a:picLocks noChangeAspect="1"/>
          </p:cNvPicPr>
          <p:nvPr/>
        </p:nvPicPr>
        <p:blipFill>
          <a:blip r:embed="rId4"/>
          <a:stretch>
            <a:fillRect/>
          </a:stretch>
        </p:blipFill>
        <p:spPr>
          <a:xfrm>
            <a:off x="375138" y="4448856"/>
            <a:ext cx="9648825" cy="942975"/>
          </a:xfrm>
          <a:prstGeom prst="rect">
            <a:avLst/>
          </a:prstGeom>
        </p:spPr>
      </p:pic>
      <p:sp>
        <p:nvSpPr>
          <p:cNvPr id="12" name="Rectangle: Rounded Corners 11">
            <a:extLst>
              <a:ext uri="{FF2B5EF4-FFF2-40B4-BE49-F238E27FC236}">
                <a16:creationId xmlns:a16="http://schemas.microsoft.com/office/drawing/2014/main" id="{0618DACE-5EEB-A22C-B6D4-BFA6A4122F8D}"/>
              </a:ext>
            </a:extLst>
          </p:cNvPr>
          <p:cNvSpPr/>
          <p:nvPr/>
        </p:nvSpPr>
        <p:spPr>
          <a:xfrm>
            <a:off x="858605" y="5677014"/>
            <a:ext cx="11066695" cy="102905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Actually the number of leaves (food products) is the same across all levels. The number of branches inside the tree is different!! Levels argument specifies how much detailed classification of each food items to include in your tree. </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69756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2869188" y="1115950"/>
            <a:ext cx="5907186" cy="2670299"/>
          </a:xfrm>
        </p:spPr>
        <p:txBody>
          <a:bodyPr>
            <a:normAutofit/>
          </a:bodyPr>
          <a:lstStyle/>
          <a:p>
            <a:r>
              <a:rPr lang="en-US" altLang="ja-JP" sz="3200"/>
              <a:t>Misc. </a:t>
            </a:r>
            <a:endParaRPr lang="en-US" sz="48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3278245" y="4021100"/>
            <a:ext cx="5089071" cy="663402"/>
          </a:xfrm>
        </p:spPr>
        <p:txBody>
          <a:bodyPr>
            <a:normAutofit/>
          </a:bodyPr>
          <a:lstStyle/>
          <a:p>
            <a:r>
              <a:rPr lang="en-US" sz="2000"/>
              <a:t>For record-keeping purposes</a:t>
            </a:r>
            <a:endParaRPr lang="en-US" sz="2000" dirty="0"/>
          </a:p>
          <a:p>
            <a:endParaRPr lang="en-US" sz="2000" dirty="0"/>
          </a:p>
        </p:txBody>
      </p:sp>
      <p:sp>
        <p:nvSpPr>
          <p:cNvPr id="4" name="Rectangle 3">
            <a:extLst>
              <a:ext uri="{FF2B5EF4-FFF2-40B4-BE49-F238E27FC236}">
                <a16:creationId xmlns:a16="http://schemas.microsoft.com/office/drawing/2014/main" id="{C53B4393-6FD8-F14F-3F03-5C2E22515D6F}"/>
              </a:ext>
            </a:extLst>
          </p:cNvPr>
          <p:cNvSpPr/>
          <p:nvPr/>
        </p:nvSpPr>
        <p:spPr>
          <a:xfrm>
            <a:off x="5524500" y="0"/>
            <a:ext cx="6667501" cy="143345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flipV="1">
            <a:off x="0" y="5227158"/>
            <a:ext cx="9678074" cy="11228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97059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9184498" cy="1073588"/>
          </a:xfrm>
        </p:spPr>
        <p:txBody>
          <a:bodyPr>
            <a:noAutofit/>
          </a:bodyPr>
          <a:lstStyle/>
          <a:p>
            <a:r>
              <a:rPr lang="en-AU" sz="2800"/>
              <a:t>Mistake in 40_ordination_NHANES_xxxx found!!</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6641648" y="2278316"/>
            <a:ext cx="2642995" cy="1150684"/>
          </a:xfrm>
          <a:prstGeom prst="roundRect">
            <a:avLst>
              <a:gd name="adj" fmla="val 13722"/>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This must be </a:t>
            </a:r>
            <a:r>
              <a:rPr lang="en-US" sz="1600" b="1">
                <a:solidFill>
                  <a:srgbClr val="0070C0"/>
                </a:solidFill>
                <a:latin typeface="Arial" panose="020B0604020202020204" pitchFamily="34" charset="0"/>
                <a:cs typeface="Arial" panose="020B0604020202020204" pitchFamily="34" charset="0"/>
              </a:rPr>
              <a:t>levels</a:t>
            </a:r>
            <a:r>
              <a:rPr lang="en-US" sz="1600">
                <a:latin typeface="Arial" panose="020B0604020202020204" pitchFamily="34" charset="0"/>
                <a:cs typeface="Arial" panose="020B0604020202020204" pitchFamily="34" charset="0"/>
              </a:rPr>
              <a:t>, not </a:t>
            </a:r>
            <a:r>
              <a:rPr lang="en-US" sz="1600" b="1">
                <a:solidFill>
                  <a:srgbClr val="FF0000"/>
                </a:solidFill>
                <a:latin typeface="Arial" panose="020B0604020202020204" pitchFamily="34" charset="0"/>
                <a:cs typeface="Arial" panose="020B0604020202020204" pitchFamily="34" charset="0"/>
              </a:rPr>
              <a:t>labels</a:t>
            </a:r>
            <a:r>
              <a:rPr lang="en-US" sz="160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91DD2D1-AF85-2D9F-7941-D99DA8F027E7}"/>
              </a:ext>
            </a:extLst>
          </p:cNvPr>
          <p:cNvSpPr txBox="1"/>
          <p:nvPr/>
        </p:nvSpPr>
        <p:spPr>
          <a:xfrm>
            <a:off x="694250" y="1564549"/>
            <a:ext cx="10492154" cy="830997"/>
          </a:xfrm>
          <a:prstGeom prst="rect">
            <a:avLst/>
          </a:prstGeom>
          <a:noFill/>
        </p:spPr>
        <p:txBody>
          <a:bodyPr wrap="square">
            <a:spAutoFit/>
          </a:bodyPr>
          <a:lstStyle/>
          <a:p>
            <a:r>
              <a:rPr lang="en-US" sz="1600">
                <a:latin typeface="Consolas" panose="020B0609020204030204" pitchFamily="49" charset="0"/>
              </a:rPr>
              <a:t># Convert the GLU_index as a factor to plot it in order.</a:t>
            </a:r>
          </a:p>
          <a:p>
            <a:r>
              <a:rPr lang="en-US" sz="1600">
                <a:latin typeface="Consolas" panose="020B0609020204030204" pitchFamily="49" charset="0"/>
              </a:rPr>
              <a:t>  loaded_glu_u$GLU_index &lt;- factor(loaded_glu_u$GLU_index, </a:t>
            </a:r>
            <a:r>
              <a:rPr lang="en-US" sz="1600" b="1" strike="sngStrike">
                <a:solidFill>
                  <a:srgbClr val="FF0000"/>
                </a:solidFill>
                <a:latin typeface="Consolas" panose="020B0609020204030204" pitchFamily="49" charset="0"/>
              </a:rPr>
              <a:t>labels</a:t>
            </a:r>
            <a:r>
              <a:rPr lang="en-US" sz="1600">
                <a:latin typeface="Consolas" panose="020B0609020204030204" pitchFamily="49" charset="0"/>
              </a:rPr>
              <a:t>= c("Normal", "Prediabetic", "Diabetic"))</a:t>
            </a:r>
          </a:p>
        </p:txBody>
      </p:sp>
      <p:sp>
        <p:nvSpPr>
          <p:cNvPr id="6" name="TextBox 5">
            <a:extLst>
              <a:ext uri="{FF2B5EF4-FFF2-40B4-BE49-F238E27FC236}">
                <a16:creationId xmlns:a16="http://schemas.microsoft.com/office/drawing/2014/main" id="{C356DC44-FABD-7449-4C65-3D68BBA30449}"/>
              </a:ext>
            </a:extLst>
          </p:cNvPr>
          <p:cNvSpPr txBox="1"/>
          <p:nvPr/>
        </p:nvSpPr>
        <p:spPr>
          <a:xfrm>
            <a:off x="694250" y="4046956"/>
            <a:ext cx="10492154" cy="1077218"/>
          </a:xfrm>
          <a:prstGeom prst="rect">
            <a:avLst/>
          </a:prstGeom>
          <a:noFill/>
        </p:spPr>
        <p:txBody>
          <a:bodyPr wrap="square">
            <a:spAutoFit/>
          </a:bodyPr>
          <a:lstStyle/>
          <a:p>
            <a:r>
              <a:rPr lang="en-US" sz="1600">
                <a:latin typeface="Consolas" panose="020B0609020204030204" pitchFamily="49" charset="0"/>
              </a:rPr>
              <a:t># Change the plot colors so that new figures with correct levels can be distinguished from the incorrect ones…</a:t>
            </a:r>
          </a:p>
          <a:p>
            <a:r>
              <a:rPr lang="en-US" sz="1600">
                <a:latin typeface="Consolas" panose="020B0609020204030204" pitchFamily="49" charset="0"/>
              </a:rPr>
              <a:t>colors c("turquoise2", "goldenrod3", "mediumvioletred“) --&gt; replaced with c("steelblue3", "gold3", "hotpink“)</a:t>
            </a:r>
          </a:p>
        </p:txBody>
      </p:sp>
    </p:spTree>
    <p:extLst>
      <p:ext uri="{BB962C8B-B14F-4D97-AF65-F5344CB8AC3E}">
        <p14:creationId xmlns:p14="http://schemas.microsoft.com/office/powerpoint/2010/main" val="676462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Lv2 </a:t>
            </a:r>
            <a:r>
              <a:rPr lang="en-AU" sz="2400"/>
              <a:t>WEIGHTED</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80171" y="5521568"/>
            <a:ext cx="4818185" cy="584775"/>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~0.3.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0.02</a:t>
            </a:r>
            <a:r>
              <a:rPr lang="en-US" sz="1600">
                <a:solidFill>
                  <a:schemeClr val="tx1">
                    <a:lumMod val="85000"/>
                    <a:lumOff val="15000"/>
                  </a:schemeClr>
                </a:solidFill>
                <a:latin typeface="Arial" panose="020B0604020202020204" pitchFamily="34" charset="0"/>
                <a:cs typeface="Arial" panose="020B0604020202020204" pitchFamily="34" charset="0"/>
              </a:rPr>
              <a:t>. Groups are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2" name="Picture 11" descr="Chart, scatter chart, bubble chart&#10;&#10;Description automatically generated">
            <a:extLst>
              <a:ext uri="{FF2B5EF4-FFF2-40B4-BE49-F238E27FC236}">
                <a16:creationId xmlns:a16="http://schemas.microsoft.com/office/drawing/2014/main" id="{E739CC6E-EA40-E8AC-E26E-50155BB3C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71" y="1536141"/>
            <a:ext cx="4818185" cy="3785717"/>
          </a:xfrm>
          <a:prstGeom prst="rect">
            <a:avLst/>
          </a:prstGeom>
        </p:spPr>
      </p:pic>
      <p:pic>
        <p:nvPicPr>
          <p:cNvPr id="14" name="Picture 13" descr="Chart, bubble chart&#10;&#10;Description automatically generated">
            <a:extLst>
              <a:ext uri="{FF2B5EF4-FFF2-40B4-BE49-F238E27FC236}">
                <a16:creationId xmlns:a16="http://schemas.microsoft.com/office/drawing/2014/main" id="{DE395726-4225-40B1-D2D4-4BB78CA32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295" y="3560085"/>
            <a:ext cx="4071752" cy="3199234"/>
          </a:xfrm>
          <a:prstGeom prst="rect">
            <a:avLst/>
          </a:prstGeom>
        </p:spPr>
      </p:pic>
      <p:pic>
        <p:nvPicPr>
          <p:cNvPr id="19" name="Picture 18" descr="Chart, bubble chart&#10;&#10;Description automatically generated">
            <a:extLst>
              <a:ext uri="{FF2B5EF4-FFF2-40B4-BE49-F238E27FC236}">
                <a16:creationId xmlns:a16="http://schemas.microsoft.com/office/drawing/2014/main" id="{6AF0A0F7-3444-78E3-4A85-5B78A579F7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9296" y="136394"/>
            <a:ext cx="4071752" cy="3199234"/>
          </a:xfrm>
          <a:prstGeom prst="rect">
            <a:avLst/>
          </a:prstGeom>
        </p:spPr>
      </p:pic>
      <p:pic>
        <p:nvPicPr>
          <p:cNvPr id="16" name="Picture 15" descr="Chart, bubble chart&#10;&#10;Description automatically generated">
            <a:extLst>
              <a:ext uri="{FF2B5EF4-FFF2-40B4-BE49-F238E27FC236}">
                <a16:creationId xmlns:a16="http://schemas.microsoft.com/office/drawing/2014/main" id="{7F840C8B-4289-1D5D-CD50-863E3981A3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5471" y="136394"/>
            <a:ext cx="4071752" cy="3199234"/>
          </a:xfrm>
          <a:prstGeom prst="rect">
            <a:avLst/>
          </a:prstGeom>
        </p:spPr>
      </p:pic>
      <p:sp>
        <p:nvSpPr>
          <p:cNvPr id="20" name="Rectangle: Rounded Corners 19">
            <a:extLst>
              <a:ext uri="{FF2B5EF4-FFF2-40B4-BE49-F238E27FC236}">
                <a16:creationId xmlns:a16="http://schemas.microsoft.com/office/drawing/2014/main" id="{7DD8CF00-AC29-B310-CDBF-074C3A73FCA4}"/>
              </a:ext>
            </a:extLst>
          </p:cNvPr>
          <p:cNvSpPr/>
          <p:nvPr/>
        </p:nvSpPr>
        <p:spPr>
          <a:xfrm>
            <a:off x="9253305" y="3729296"/>
            <a:ext cx="2642995" cy="159256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1&amp;2 biplot separated </a:t>
            </a:r>
            <a:r>
              <a:rPr lang="en-US" sz="1600">
                <a:solidFill>
                  <a:schemeClr val="accent5">
                    <a:lumMod val="75000"/>
                  </a:schemeClr>
                </a:solidFill>
                <a:latin typeface="Arial" panose="020B0604020202020204" pitchFamily="34" charset="0"/>
                <a:cs typeface="Arial" panose="020B0604020202020204" pitchFamily="34" charset="0"/>
              </a:rPr>
              <a:t>Normal </a:t>
            </a:r>
            <a:r>
              <a:rPr lang="en-US" sz="1600">
                <a:latin typeface="Arial" panose="020B0604020202020204" pitchFamily="34" charset="0"/>
                <a:cs typeface="Arial" panose="020B0604020202020204" pitchFamily="34" charset="0"/>
              </a:rPr>
              <a:t>group</a:t>
            </a:r>
          </a:p>
          <a:p>
            <a:pPr algn="ctr"/>
            <a:endParaRPr lang="en-US" sz="1600">
              <a:latin typeface="Arial" panose="020B0604020202020204" pitchFamily="34" charset="0"/>
              <a:cs typeface="Arial" panose="020B0604020202020204" pitchFamily="34" charset="0"/>
            </a:endParaRPr>
          </a:p>
          <a:p>
            <a:pPr algn="ctr"/>
            <a:r>
              <a:rPr lang="en-US" sz="1600">
                <a:latin typeface="Arial" panose="020B0604020202020204" pitchFamily="34" charset="0"/>
                <a:cs typeface="Arial" panose="020B0604020202020204" pitchFamily="34" charset="0"/>
              </a:rPr>
              <a:t>Axes 2&amp;4 biplot separated </a:t>
            </a:r>
            <a:r>
              <a:rPr lang="en-US" sz="1600">
                <a:solidFill>
                  <a:srgbClr val="C71585"/>
                </a:solidFill>
                <a:latin typeface="Arial" panose="020B0604020202020204" pitchFamily="34" charset="0"/>
                <a:cs typeface="Arial" panose="020B0604020202020204" pitchFamily="34" charset="0"/>
              </a:rPr>
              <a:t>Diabetic</a:t>
            </a:r>
            <a:r>
              <a:rPr lang="en-US" sz="1600">
                <a:latin typeface="Arial" panose="020B0604020202020204" pitchFamily="34" charset="0"/>
                <a:cs typeface="Arial" panose="020B0604020202020204" pitchFamily="34" charset="0"/>
              </a:rPr>
              <a:t> group</a:t>
            </a:r>
            <a:endParaRPr lang="en-US" sz="1600" dirty="0">
              <a:latin typeface="Arial" panose="020B0604020202020204" pitchFamily="34" charset="0"/>
              <a:cs typeface="Arial" panose="020B0604020202020204" pitchFamily="34" charset="0"/>
            </a:endParaRPr>
          </a:p>
        </p:txBody>
      </p:sp>
      <p:sp>
        <p:nvSpPr>
          <p:cNvPr id="4" name="Multiplication Sign 3">
            <a:extLst>
              <a:ext uri="{FF2B5EF4-FFF2-40B4-BE49-F238E27FC236}">
                <a16:creationId xmlns:a16="http://schemas.microsoft.com/office/drawing/2014/main" id="{1B0C0C93-410D-30D4-8787-AA0DBA4D37E9}"/>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20854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Lv2 </a:t>
            </a:r>
            <a:r>
              <a:rPr lang="en-AU" sz="2400"/>
              <a:t>UNweighted</a:t>
            </a:r>
            <a:endParaRPr lang="en-US" sz="2800" dirty="0"/>
          </a:p>
        </p:txBody>
      </p:sp>
      <p:sp>
        <p:nvSpPr>
          <p:cNvPr id="10" name="TextBox 9">
            <a:extLst>
              <a:ext uri="{FF2B5EF4-FFF2-40B4-BE49-F238E27FC236}">
                <a16:creationId xmlns:a16="http://schemas.microsoft.com/office/drawing/2014/main" id="{84A4DFD7-0F12-1F2C-D0DE-1BF066B8415D}"/>
              </a:ext>
            </a:extLst>
          </p:cNvPr>
          <p:cNvSpPr txBox="1"/>
          <p:nvPr/>
        </p:nvSpPr>
        <p:spPr>
          <a:xfrm>
            <a:off x="334872" y="5317153"/>
            <a:ext cx="4818185" cy="584775"/>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~0.7.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p-value 0.02</a:t>
            </a:r>
            <a:r>
              <a:rPr lang="en-US" sz="1600">
                <a:solidFill>
                  <a:schemeClr val="tx1">
                    <a:lumMod val="85000"/>
                    <a:lumOff val="15000"/>
                  </a:schemeClr>
                </a:solidFill>
                <a:latin typeface="Arial" panose="020B0604020202020204" pitchFamily="34" charset="0"/>
                <a:cs typeface="Arial" panose="020B0604020202020204" pitchFamily="34" charset="0"/>
              </a:rPr>
              <a:t>. Groups are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9" name="Picture 8" descr="Diagram, schematic&#10;&#10;Description automatically generated">
            <a:extLst>
              <a:ext uri="{FF2B5EF4-FFF2-40B4-BE49-F238E27FC236}">
                <a16:creationId xmlns:a16="http://schemas.microsoft.com/office/drawing/2014/main" id="{F7DD2D13-6048-098B-E1DA-60395BA2D5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20" y="1486340"/>
            <a:ext cx="4635070" cy="3641841"/>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112E1B11-5608-0736-CE2E-BBE31F902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390" y="323962"/>
            <a:ext cx="4103085" cy="3223852"/>
          </a:xfrm>
          <a:prstGeom prst="rect">
            <a:avLst/>
          </a:prstGeom>
        </p:spPr>
      </p:pic>
      <p:pic>
        <p:nvPicPr>
          <p:cNvPr id="14" name="Picture 13" descr="Chart&#10;&#10;Description automatically generated">
            <a:extLst>
              <a:ext uri="{FF2B5EF4-FFF2-40B4-BE49-F238E27FC236}">
                <a16:creationId xmlns:a16="http://schemas.microsoft.com/office/drawing/2014/main" id="{2EE5997B-C03F-72B2-79F8-1B61BB099F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3323" y="3608933"/>
            <a:ext cx="4103083" cy="3223851"/>
          </a:xfrm>
          <a:prstGeom prst="rect">
            <a:avLst/>
          </a:prstGeom>
        </p:spPr>
      </p:pic>
      <p:pic>
        <p:nvPicPr>
          <p:cNvPr id="6" name="Picture 5" descr="Chart&#10;&#10;Description automatically generated">
            <a:extLst>
              <a:ext uri="{FF2B5EF4-FFF2-40B4-BE49-F238E27FC236}">
                <a16:creationId xmlns:a16="http://schemas.microsoft.com/office/drawing/2014/main" id="{1C1AE09D-0FEF-C9D1-77BE-FA55090DB9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2023" y="323962"/>
            <a:ext cx="4103085" cy="3223852"/>
          </a:xfrm>
          <a:prstGeom prst="rect">
            <a:avLst/>
          </a:prstGeom>
        </p:spPr>
      </p:pic>
      <p:sp>
        <p:nvSpPr>
          <p:cNvPr id="3" name="Multiplication Sign 2">
            <a:extLst>
              <a:ext uri="{FF2B5EF4-FFF2-40B4-BE49-F238E27FC236}">
                <a16:creationId xmlns:a16="http://schemas.microsoft.com/office/drawing/2014/main" id="{54004E50-C47A-5218-A889-6C92CA2C860D}"/>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9973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Lv3 </a:t>
            </a:r>
            <a:r>
              <a:rPr lang="en-AU" sz="2400"/>
              <a:t>WEIGHTED</a:t>
            </a:r>
            <a:endParaRPr lang="en-US" sz="2800" dirty="0"/>
          </a:p>
        </p:txBody>
      </p:sp>
      <p:sp>
        <p:nvSpPr>
          <p:cNvPr id="4" name="TextBox 3">
            <a:extLst>
              <a:ext uri="{FF2B5EF4-FFF2-40B4-BE49-F238E27FC236}">
                <a16:creationId xmlns:a16="http://schemas.microsoft.com/office/drawing/2014/main" id="{7833150D-7B7E-C35B-620F-5EC67B643F26}"/>
              </a:ext>
            </a:extLst>
          </p:cNvPr>
          <p:cNvSpPr txBox="1"/>
          <p:nvPr/>
        </p:nvSpPr>
        <p:spPr>
          <a:xfrm>
            <a:off x="181955" y="5537233"/>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~0.49.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0.054</a:t>
            </a:r>
            <a:r>
              <a:rPr lang="en-US" sz="1600">
                <a:solidFill>
                  <a:schemeClr val="tx1">
                    <a:lumMod val="85000"/>
                    <a:lumOff val="15000"/>
                  </a:schemeClr>
                </a:solidFill>
                <a:latin typeface="Arial" panose="020B0604020202020204" pitchFamily="34" charset="0"/>
                <a:cs typeface="Arial" panose="020B0604020202020204" pitchFamily="34" charset="0"/>
              </a:rPr>
              <a:t>. Groups are borderline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 name="Picture 4" descr="Chart&#10;&#10;Description automatically generated">
            <a:extLst>
              <a:ext uri="{FF2B5EF4-FFF2-40B4-BE49-F238E27FC236}">
                <a16:creationId xmlns:a16="http://schemas.microsoft.com/office/drawing/2014/main" id="{33A87B11-353A-9EC5-2C03-C12665DEB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55" y="1715382"/>
            <a:ext cx="4686305" cy="3682097"/>
          </a:xfrm>
          <a:prstGeom prst="rect">
            <a:avLst/>
          </a:prstGeom>
        </p:spPr>
      </p:pic>
      <p:sp>
        <p:nvSpPr>
          <p:cNvPr id="6" name="Rectangle: Rounded Corners 5">
            <a:extLst>
              <a:ext uri="{FF2B5EF4-FFF2-40B4-BE49-F238E27FC236}">
                <a16:creationId xmlns:a16="http://schemas.microsoft.com/office/drawing/2014/main" id="{72A44319-E563-A92F-3142-ED1E99BD0BB4}"/>
              </a:ext>
            </a:extLst>
          </p:cNvPr>
          <p:cNvSpPr/>
          <p:nvPr/>
        </p:nvSpPr>
        <p:spPr>
          <a:xfrm>
            <a:off x="1622917" y="5104506"/>
            <a:ext cx="1422444" cy="292973"/>
          </a:xfrm>
          <a:prstGeom prst="roundRect">
            <a:avLst/>
          </a:prstGeom>
          <a:noFill/>
          <a:ln w="28575">
            <a:solidFill>
              <a:schemeClr val="accent3">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pic>
        <p:nvPicPr>
          <p:cNvPr id="10" name="Picture 9" descr="Chart, bubble chart&#10;&#10;Description automatically generated">
            <a:extLst>
              <a:ext uri="{FF2B5EF4-FFF2-40B4-BE49-F238E27FC236}">
                <a16:creationId xmlns:a16="http://schemas.microsoft.com/office/drawing/2014/main" id="{A5913475-BBCA-7546-9DA8-B5D4D8461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546" y="217292"/>
            <a:ext cx="4057776" cy="3188252"/>
          </a:xfrm>
          <a:prstGeom prst="rect">
            <a:avLst/>
          </a:prstGeom>
        </p:spPr>
      </p:pic>
      <p:pic>
        <p:nvPicPr>
          <p:cNvPr id="8" name="Picture 7" descr="Chart, diagram&#10;&#10;Description automatically generated with medium confidence">
            <a:extLst>
              <a:ext uri="{FF2B5EF4-FFF2-40B4-BE49-F238E27FC236}">
                <a16:creationId xmlns:a16="http://schemas.microsoft.com/office/drawing/2014/main" id="{4F905B3E-D548-E213-4568-097B36592D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2117" y="217292"/>
            <a:ext cx="4057776" cy="3188252"/>
          </a:xfrm>
          <a:prstGeom prst="rect">
            <a:avLst/>
          </a:prstGeom>
        </p:spPr>
      </p:pic>
      <p:pic>
        <p:nvPicPr>
          <p:cNvPr id="17" name="Picture 16" descr="Chart, bubble chart&#10;&#10;Description automatically generated">
            <a:extLst>
              <a:ext uri="{FF2B5EF4-FFF2-40B4-BE49-F238E27FC236}">
                <a16:creationId xmlns:a16="http://schemas.microsoft.com/office/drawing/2014/main" id="{20A60C9E-0CF8-9C64-994A-EB403971B4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9546" y="3510379"/>
            <a:ext cx="4057777" cy="3188253"/>
          </a:xfrm>
          <a:prstGeom prst="rect">
            <a:avLst/>
          </a:prstGeom>
        </p:spPr>
      </p:pic>
      <p:sp>
        <p:nvSpPr>
          <p:cNvPr id="3" name="Multiplication Sign 2">
            <a:extLst>
              <a:ext uri="{FF2B5EF4-FFF2-40B4-BE49-F238E27FC236}">
                <a16:creationId xmlns:a16="http://schemas.microsoft.com/office/drawing/2014/main" id="{AD46F965-6884-C2D2-B78A-1AEAF34D1BCA}"/>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7745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10;&#10;Description automatically generated">
            <a:extLst>
              <a:ext uri="{FF2B5EF4-FFF2-40B4-BE49-F238E27FC236}">
                <a16:creationId xmlns:a16="http://schemas.microsoft.com/office/drawing/2014/main" id="{DCD3BF14-1C02-3711-D283-2FBBD7CFD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118" y="129336"/>
            <a:ext cx="4162835" cy="3270799"/>
          </a:xfrm>
          <a:prstGeom prst="rect">
            <a:avLst/>
          </a:prstGeom>
        </p:spPr>
      </p:pic>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Lv3 </a:t>
            </a:r>
            <a:r>
              <a:rPr lang="en-AU" sz="2400"/>
              <a:t>UNweighted</a:t>
            </a:r>
            <a:endParaRPr lang="en-US" sz="2800" dirty="0"/>
          </a:p>
        </p:txBody>
      </p:sp>
      <p:sp>
        <p:nvSpPr>
          <p:cNvPr id="4" name="TextBox 3">
            <a:extLst>
              <a:ext uri="{FF2B5EF4-FFF2-40B4-BE49-F238E27FC236}">
                <a16:creationId xmlns:a16="http://schemas.microsoft.com/office/drawing/2014/main" id="{18E9A566-9B0C-BCE9-40B9-3320313AE6F0}"/>
              </a:ext>
            </a:extLst>
          </p:cNvPr>
          <p:cNvSpPr txBox="1"/>
          <p:nvPr/>
        </p:nvSpPr>
        <p:spPr>
          <a:xfrm>
            <a:off x="152861" y="5636589"/>
            <a:ext cx="4818185" cy="584775"/>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~0.57.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p-value 0.03</a:t>
            </a:r>
            <a:r>
              <a:rPr lang="en-US" sz="1600">
                <a:solidFill>
                  <a:schemeClr val="tx1">
                    <a:lumMod val="85000"/>
                    <a:lumOff val="15000"/>
                  </a:schemeClr>
                </a:solidFill>
                <a:latin typeface="Arial" panose="020B0604020202020204" pitchFamily="34" charset="0"/>
                <a:cs typeface="Arial" panose="020B0604020202020204" pitchFamily="34" charset="0"/>
              </a:rPr>
              <a:t>. Groups are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 name="Picture 4" descr="Chart, diagram&#10;&#10;Description automatically generated">
            <a:extLst>
              <a:ext uri="{FF2B5EF4-FFF2-40B4-BE49-F238E27FC236}">
                <a16:creationId xmlns:a16="http://schemas.microsoft.com/office/drawing/2014/main" id="{3B3066F6-16B6-0417-319F-39B983860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14738"/>
            <a:ext cx="4686306" cy="3682097"/>
          </a:xfrm>
          <a:prstGeom prst="rect">
            <a:avLst/>
          </a:prstGeom>
        </p:spPr>
      </p:pic>
      <p:pic>
        <p:nvPicPr>
          <p:cNvPr id="8" name="Picture 7" descr="Chart&#10;&#10;Description automatically generated">
            <a:extLst>
              <a:ext uri="{FF2B5EF4-FFF2-40B4-BE49-F238E27FC236}">
                <a16:creationId xmlns:a16="http://schemas.microsoft.com/office/drawing/2014/main" id="{1573439A-CFED-05AC-936E-120D0E890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7954" y="124793"/>
            <a:ext cx="4162835" cy="3270799"/>
          </a:xfrm>
          <a:prstGeom prst="rect">
            <a:avLst/>
          </a:prstGeom>
        </p:spPr>
      </p:pic>
      <p:pic>
        <p:nvPicPr>
          <p:cNvPr id="16" name="Picture 15" descr="Chart&#10;&#10;Description automatically generated">
            <a:extLst>
              <a:ext uri="{FF2B5EF4-FFF2-40B4-BE49-F238E27FC236}">
                <a16:creationId xmlns:a16="http://schemas.microsoft.com/office/drawing/2014/main" id="{0B2699D5-0B54-649A-9123-67355D1ECD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5118" y="3462408"/>
            <a:ext cx="4162835" cy="3270799"/>
          </a:xfrm>
          <a:prstGeom prst="rect">
            <a:avLst/>
          </a:prstGeom>
        </p:spPr>
      </p:pic>
      <p:sp>
        <p:nvSpPr>
          <p:cNvPr id="3" name="Multiplication Sign 2">
            <a:extLst>
              <a:ext uri="{FF2B5EF4-FFF2-40B4-BE49-F238E27FC236}">
                <a16:creationId xmlns:a16="http://schemas.microsoft.com/office/drawing/2014/main" id="{6E0FDDD7-0740-2F5B-136B-5507594997C7}"/>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76748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Lv4 WEIGHTED</a:t>
            </a:r>
            <a:endParaRPr lang="en-US" sz="2800" dirty="0"/>
          </a:p>
        </p:txBody>
      </p:sp>
      <p:sp>
        <p:nvSpPr>
          <p:cNvPr id="8" name="TextBox 7">
            <a:extLst>
              <a:ext uri="{FF2B5EF4-FFF2-40B4-BE49-F238E27FC236}">
                <a16:creationId xmlns:a16="http://schemas.microsoft.com/office/drawing/2014/main" id="{3C099445-B8A0-C64E-9D78-D34A43FB110A}"/>
              </a:ext>
            </a:extLst>
          </p:cNvPr>
          <p:cNvSpPr txBox="1"/>
          <p:nvPr/>
        </p:nvSpPr>
        <p:spPr>
          <a:xfrm>
            <a:off x="152714" y="5511194"/>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~0.18.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0.05</a:t>
            </a:r>
            <a:r>
              <a:rPr lang="en-US" sz="1600">
                <a:solidFill>
                  <a:schemeClr val="tx1">
                    <a:lumMod val="85000"/>
                    <a:lumOff val="15000"/>
                  </a:schemeClr>
                </a:solidFill>
                <a:latin typeface="Arial" panose="020B0604020202020204" pitchFamily="34" charset="0"/>
                <a:cs typeface="Arial" panose="020B0604020202020204" pitchFamily="34" charset="0"/>
              </a:rPr>
              <a:t>. Groups are borderline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8F8A1EF-662B-9D5F-8625-FCAEACE9974D}"/>
              </a:ext>
            </a:extLst>
          </p:cNvPr>
          <p:cNvPicPr>
            <a:picLocks noChangeAspect="1"/>
          </p:cNvPicPr>
          <p:nvPr/>
        </p:nvPicPr>
        <p:blipFill rotWithShape="1">
          <a:blip r:embed="rId2"/>
          <a:srcRect t="2521"/>
          <a:stretch/>
        </p:blipFill>
        <p:spPr>
          <a:xfrm>
            <a:off x="152714" y="1739899"/>
            <a:ext cx="4557773" cy="3499366"/>
          </a:xfrm>
          <a:prstGeom prst="rect">
            <a:avLst/>
          </a:prstGeom>
        </p:spPr>
      </p:pic>
      <p:pic>
        <p:nvPicPr>
          <p:cNvPr id="3" name="Picture 2">
            <a:extLst>
              <a:ext uri="{FF2B5EF4-FFF2-40B4-BE49-F238E27FC236}">
                <a16:creationId xmlns:a16="http://schemas.microsoft.com/office/drawing/2014/main" id="{A5E5800D-02C6-AE93-4DCF-DC20B04D72EB}"/>
              </a:ext>
            </a:extLst>
          </p:cNvPr>
          <p:cNvPicPr>
            <a:picLocks noChangeAspect="1"/>
          </p:cNvPicPr>
          <p:nvPr/>
        </p:nvPicPr>
        <p:blipFill>
          <a:blip r:embed="rId3"/>
          <a:stretch>
            <a:fillRect/>
          </a:stretch>
        </p:blipFill>
        <p:spPr>
          <a:xfrm>
            <a:off x="4968206" y="107276"/>
            <a:ext cx="4112988" cy="3211065"/>
          </a:xfrm>
          <a:prstGeom prst="rect">
            <a:avLst/>
          </a:prstGeom>
        </p:spPr>
      </p:pic>
      <p:pic>
        <p:nvPicPr>
          <p:cNvPr id="4" name="Picture 3">
            <a:extLst>
              <a:ext uri="{FF2B5EF4-FFF2-40B4-BE49-F238E27FC236}">
                <a16:creationId xmlns:a16="http://schemas.microsoft.com/office/drawing/2014/main" id="{9E011A30-4451-C51C-B7B8-8B9BD9D49B8C}"/>
              </a:ext>
            </a:extLst>
          </p:cNvPr>
          <p:cNvPicPr>
            <a:picLocks noChangeAspect="1"/>
          </p:cNvPicPr>
          <p:nvPr/>
        </p:nvPicPr>
        <p:blipFill>
          <a:blip r:embed="rId4"/>
          <a:stretch>
            <a:fillRect/>
          </a:stretch>
        </p:blipFill>
        <p:spPr>
          <a:xfrm>
            <a:off x="8266976" y="150842"/>
            <a:ext cx="4134795" cy="3211065"/>
          </a:xfrm>
          <a:prstGeom prst="rect">
            <a:avLst/>
          </a:prstGeom>
        </p:spPr>
      </p:pic>
      <p:pic>
        <p:nvPicPr>
          <p:cNvPr id="7" name="Picture 6">
            <a:extLst>
              <a:ext uri="{FF2B5EF4-FFF2-40B4-BE49-F238E27FC236}">
                <a16:creationId xmlns:a16="http://schemas.microsoft.com/office/drawing/2014/main" id="{23E4F5DD-CD2F-77A7-0F90-29EC943E7516}"/>
              </a:ext>
            </a:extLst>
          </p:cNvPr>
          <p:cNvPicPr>
            <a:picLocks noChangeAspect="1"/>
          </p:cNvPicPr>
          <p:nvPr/>
        </p:nvPicPr>
        <p:blipFill>
          <a:blip r:embed="rId5"/>
          <a:stretch>
            <a:fillRect/>
          </a:stretch>
        </p:blipFill>
        <p:spPr>
          <a:xfrm>
            <a:off x="5026109" y="3565742"/>
            <a:ext cx="4142604" cy="3211066"/>
          </a:xfrm>
          <a:prstGeom prst="rect">
            <a:avLst/>
          </a:prstGeom>
        </p:spPr>
      </p:pic>
      <p:sp>
        <p:nvSpPr>
          <p:cNvPr id="9" name="Rectangle: Rounded Corners 8">
            <a:extLst>
              <a:ext uri="{FF2B5EF4-FFF2-40B4-BE49-F238E27FC236}">
                <a16:creationId xmlns:a16="http://schemas.microsoft.com/office/drawing/2014/main" id="{BEFE743E-F4FA-717E-C87F-425D9D048111}"/>
              </a:ext>
            </a:extLst>
          </p:cNvPr>
          <p:cNvSpPr/>
          <p:nvPr/>
        </p:nvSpPr>
        <p:spPr>
          <a:xfrm>
            <a:off x="9291942" y="3883843"/>
            <a:ext cx="2642995" cy="90583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3&amp;4 biplot and Axes 2&amp;4 biplot separated </a:t>
            </a:r>
            <a:r>
              <a:rPr lang="en-US" sz="1600">
                <a:solidFill>
                  <a:srgbClr val="C71585"/>
                </a:solidFill>
                <a:latin typeface="Arial" panose="020B0604020202020204" pitchFamily="34" charset="0"/>
                <a:cs typeface="Arial" panose="020B0604020202020204" pitchFamily="34" charset="0"/>
              </a:rPr>
              <a:t>Diabetic</a:t>
            </a:r>
            <a:r>
              <a:rPr lang="en-US" sz="1600">
                <a:latin typeface="Arial" panose="020B0604020202020204" pitchFamily="34" charset="0"/>
                <a:cs typeface="Arial" panose="020B0604020202020204" pitchFamily="34" charset="0"/>
              </a:rPr>
              <a:t> group</a:t>
            </a:r>
            <a:endParaRPr lang="en-US" sz="1600" dirty="0">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20538D4B-EFBE-25E9-6391-15C12EE8F1FC}"/>
              </a:ext>
            </a:extLst>
          </p:cNvPr>
          <p:cNvSpPr/>
          <p:nvPr/>
        </p:nvSpPr>
        <p:spPr>
          <a:xfrm>
            <a:off x="9291942" y="5593389"/>
            <a:ext cx="2642995" cy="592175"/>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Maybe 3D will work…?</a:t>
            </a:r>
            <a:endParaRPr lang="en-US" sz="1600" dirty="0">
              <a:latin typeface="Arial" panose="020B0604020202020204" pitchFamily="34" charset="0"/>
              <a:cs typeface="Arial" panose="020B0604020202020204" pitchFamily="34" charset="0"/>
            </a:endParaRPr>
          </a:p>
        </p:txBody>
      </p:sp>
      <p:sp>
        <p:nvSpPr>
          <p:cNvPr id="5" name="Multiplication Sign 4">
            <a:extLst>
              <a:ext uri="{FF2B5EF4-FFF2-40B4-BE49-F238E27FC236}">
                <a16:creationId xmlns:a16="http://schemas.microsoft.com/office/drawing/2014/main" id="{D80DBE2A-D4B4-76B2-A5AE-231A5D4470AD}"/>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091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429986" y="1715512"/>
            <a:ext cx="7856258" cy="2888711"/>
          </a:xfrm>
        </p:spPr>
        <p:txBody>
          <a:bodyPr>
            <a:normAutofit/>
          </a:bodyPr>
          <a:lstStyle/>
          <a:p>
            <a:r>
              <a:rPr lang="en-US" altLang="ja-JP" sz="4000"/>
              <a:t>Male in 60 and older </a:t>
            </a:r>
            <a:br>
              <a:rPr lang="en-US" altLang="ja-JP" sz="4000"/>
            </a:br>
            <a:r>
              <a:rPr lang="en-US" altLang="ja-JP" sz="4000"/>
              <a:t>(60 plus) </a:t>
            </a:r>
            <a:endParaRPr lang="en-US" sz="48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429986" y="4806669"/>
            <a:ext cx="7856258" cy="663402"/>
          </a:xfrm>
        </p:spPr>
        <p:txBody>
          <a:bodyPr>
            <a:normAutofit/>
          </a:bodyPr>
          <a:lstStyle/>
          <a:p>
            <a:r>
              <a:rPr lang="en-US" sz="2000" dirty="0"/>
              <a:t> </a:t>
            </a:r>
          </a:p>
        </p:txBody>
      </p:sp>
      <p:sp>
        <p:nvSpPr>
          <p:cNvPr id="4" name="Rectangle 3">
            <a:extLst>
              <a:ext uri="{FF2B5EF4-FFF2-40B4-BE49-F238E27FC236}">
                <a16:creationId xmlns:a16="http://schemas.microsoft.com/office/drawing/2014/main" id="{C53B4393-6FD8-F14F-3F03-5C2E22515D6F}"/>
              </a:ext>
            </a:extLst>
          </p:cNvPr>
          <p:cNvSpPr/>
          <p:nvPr/>
        </p:nvSpPr>
        <p:spPr>
          <a:xfrm>
            <a:off x="5227455" y="596309"/>
            <a:ext cx="6964545" cy="127420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a:off x="0" y="5672517"/>
            <a:ext cx="10695214" cy="8044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83347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Lv4 </a:t>
            </a:r>
            <a:r>
              <a:rPr lang="en-AU" sz="2400"/>
              <a:t>UNweighted</a:t>
            </a:r>
            <a:endParaRPr lang="en-US" sz="2800" dirty="0"/>
          </a:p>
        </p:txBody>
      </p:sp>
      <p:sp>
        <p:nvSpPr>
          <p:cNvPr id="17" name="Rectangle: Rounded Corners 16">
            <a:extLst>
              <a:ext uri="{FF2B5EF4-FFF2-40B4-BE49-F238E27FC236}">
                <a16:creationId xmlns:a16="http://schemas.microsoft.com/office/drawing/2014/main" id="{43ED01E2-C407-8A50-83DB-7D6E7C1717BF}"/>
              </a:ext>
            </a:extLst>
          </p:cNvPr>
          <p:cNvSpPr/>
          <p:nvPr/>
        </p:nvSpPr>
        <p:spPr>
          <a:xfrm>
            <a:off x="8963880" y="3581365"/>
            <a:ext cx="2642995" cy="90583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2&amp;4 biplot separated </a:t>
            </a:r>
            <a:r>
              <a:rPr lang="en-US" sz="1600">
                <a:solidFill>
                  <a:schemeClr val="accent5">
                    <a:lumMod val="75000"/>
                  </a:schemeClr>
                </a:solidFill>
                <a:latin typeface="Arial" panose="020B0604020202020204" pitchFamily="34" charset="0"/>
                <a:cs typeface="Arial" panose="020B0604020202020204" pitchFamily="34" charset="0"/>
              </a:rPr>
              <a:t>Normal </a:t>
            </a:r>
            <a:r>
              <a:rPr lang="en-US" sz="1600">
                <a:latin typeface="Arial" panose="020B0604020202020204" pitchFamily="34" charset="0"/>
                <a:cs typeface="Arial" panose="020B0604020202020204" pitchFamily="34" charset="0"/>
              </a:rPr>
              <a:t>group</a:t>
            </a:r>
            <a:endParaRPr lang="en-US" sz="1600" dirty="0">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7E92DB2C-B1FE-77A3-5B6A-C9F0331AAE2F}"/>
              </a:ext>
            </a:extLst>
          </p:cNvPr>
          <p:cNvSpPr/>
          <p:nvPr/>
        </p:nvSpPr>
        <p:spPr>
          <a:xfrm>
            <a:off x="375138" y="5774649"/>
            <a:ext cx="2642995" cy="68307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Unweighted is presence or absence.</a:t>
            </a:r>
            <a:endParaRPr lang="en-US" sz="16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E21BA5EA-6CE9-9A58-8D93-C0CE7AD45493}"/>
              </a:ext>
            </a:extLst>
          </p:cNvPr>
          <p:cNvPicPr>
            <a:picLocks noChangeAspect="1"/>
          </p:cNvPicPr>
          <p:nvPr/>
        </p:nvPicPr>
        <p:blipFill>
          <a:blip r:embed="rId2"/>
          <a:stretch>
            <a:fillRect/>
          </a:stretch>
        </p:blipFill>
        <p:spPr>
          <a:xfrm>
            <a:off x="5003753" y="3461475"/>
            <a:ext cx="3960127" cy="3073059"/>
          </a:xfrm>
          <a:prstGeom prst="rect">
            <a:avLst/>
          </a:prstGeom>
        </p:spPr>
      </p:pic>
      <p:sp>
        <p:nvSpPr>
          <p:cNvPr id="11" name="Rectangle: Rounded Corners 10">
            <a:extLst>
              <a:ext uri="{FF2B5EF4-FFF2-40B4-BE49-F238E27FC236}">
                <a16:creationId xmlns:a16="http://schemas.microsoft.com/office/drawing/2014/main" id="{21075C0E-E59B-F810-95C5-5AC6B1A45AB1}"/>
              </a:ext>
            </a:extLst>
          </p:cNvPr>
          <p:cNvSpPr/>
          <p:nvPr/>
        </p:nvSpPr>
        <p:spPr>
          <a:xfrm>
            <a:off x="8860791" y="5440030"/>
            <a:ext cx="2642995" cy="101769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For both weighted and unweighted, Axes 2&amp;4 separated groups.</a:t>
            </a:r>
            <a:endParaRPr lang="en-US" sz="16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96D6D7D1-4924-419A-CD2A-5C5F0B57F0B4}"/>
              </a:ext>
            </a:extLst>
          </p:cNvPr>
          <p:cNvPicPr>
            <a:picLocks noChangeAspect="1"/>
          </p:cNvPicPr>
          <p:nvPr/>
        </p:nvPicPr>
        <p:blipFill>
          <a:blip r:embed="rId3"/>
          <a:stretch>
            <a:fillRect/>
          </a:stretch>
        </p:blipFill>
        <p:spPr>
          <a:xfrm>
            <a:off x="190076" y="1863356"/>
            <a:ext cx="4489015" cy="3503839"/>
          </a:xfrm>
          <a:prstGeom prst="rect">
            <a:avLst/>
          </a:prstGeom>
        </p:spPr>
      </p:pic>
      <p:sp>
        <p:nvSpPr>
          <p:cNvPr id="16" name="TextBox 15">
            <a:extLst>
              <a:ext uri="{FF2B5EF4-FFF2-40B4-BE49-F238E27FC236}">
                <a16:creationId xmlns:a16="http://schemas.microsoft.com/office/drawing/2014/main" id="{964CFF72-2CF5-5B0C-C585-EA160FFF88C8}"/>
              </a:ext>
            </a:extLst>
          </p:cNvPr>
          <p:cNvSpPr txBox="1"/>
          <p:nvPr/>
        </p:nvSpPr>
        <p:spPr>
          <a:xfrm>
            <a:off x="1305628" y="7076935"/>
            <a:ext cx="4818185" cy="1077218"/>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~0.27.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0.05. Groups are borderline different.  But in this, </a:t>
            </a:r>
            <a:r>
              <a:rPr lang="en-US" sz="1600">
                <a:solidFill>
                  <a:schemeClr val="accent4">
                    <a:lumMod val="75000"/>
                  </a:schemeClr>
                </a:solidFill>
                <a:latin typeface="Arial" panose="020B0604020202020204" pitchFamily="34" charset="0"/>
                <a:cs typeface="Arial" panose="020B0604020202020204" pitchFamily="34" charset="0"/>
              </a:rPr>
              <a:t>Prediabetic</a:t>
            </a:r>
            <a:r>
              <a:rPr lang="en-US" sz="1600">
                <a:solidFill>
                  <a:schemeClr val="tx1">
                    <a:lumMod val="85000"/>
                    <a:lumOff val="15000"/>
                  </a:schemeClr>
                </a:solidFill>
                <a:latin typeface="Arial" panose="020B0604020202020204" pitchFamily="34" charset="0"/>
                <a:cs typeface="Arial" panose="020B0604020202020204" pitchFamily="34" charset="0"/>
              </a:rPr>
              <a:t> looks different from the others.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CF6F53F-A5DC-3ADB-6849-2D2BF83E58EE}"/>
              </a:ext>
            </a:extLst>
          </p:cNvPr>
          <p:cNvPicPr>
            <a:picLocks noChangeAspect="1"/>
          </p:cNvPicPr>
          <p:nvPr/>
        </p:nvPicPr>
        <p:blipFill>
          <a:blip r:embed="rId4"/>
          <a:stretch>
            <a:fillRect/>
          </a:stretch>
        </p:blipFill>
        <p:spPr>
          <a:xfrm>
            <a:off x="5017301" y="163685"/>
            <a:ext cx="3933030" cy="3075295"/>
          </a:xfrm>
          <a:prstGeom prst="rect">
            <a:avLst/>
          </a:prstGeom>
        </p:spPr>
      </p:pic>
      <p:pic>
        <p:nvPicPr>
          <p:cNvPr id="7" name="Picture 6">
            <a:extLst>
              <a:ext uri="{FF2B5EF4-FFF2-40B4-BE49-F238E27FC236}">
                <a16:creationId xmlns:a16="http://schemas.microsoft.com/office/drawing/2014/main" id="{EC3E5D20-70A1-3228-8D69-CADB0A4704BD}"/>
              </a:ext>
            </a:extLst>
          </p:cNvPr>
          <p:cNvPicPr>
            <a:picLocks noChangeAspect="1"/>
          </p:cNvPicPr>
          <p:nvPr/>
        </p:nvPicPr>
        <p:blipFill>
          <a:blip r:embed="rId5"/>
          <a:stretch>
            <a:fillRect/>
          </a:stretch>
        </p:blipFill>
        <p:spPr>
          <a:xfrm>
            <a:off x="8193527" y="163685"/>
            <a:ext cx="3977522" cy="3073059"/>
          </a:xfrm>
          <a:prstGeom prst="rect">
            <a:avLst/>
          </a:prstGeom>
        </p:spPr>
      </p:pic>
      <p:sp>
        <p:nvSpPr>
          <p:cNvPr id="3" name="Multiplication Sign 2">
            <a:extLst>
              <a:ext uri="{FF2B5EF4-FFF2-40B4-BE49-F238E27FC236}">
                <a16:creationId xmlns:a16="http://schemas.microsoft.com/office/drawing/2014/main" id="{AEFC09B9-E52F-7F3C-3AC7-5D86C6561136}"/>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06481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Lv5</a:t>
            </a:r>
            <a:endParaRPr lang="en-US" sz="2800" dirty="0"/>
          </a:p>
        </p:txBody>
      </p:sp>
      <p:grpSp>
        <p:nvGrpSpPr>
          <p:cNvPr id="9" name="Group 8">
            <a:extLst>
              <a:ext uri="{FF2B5EF4-FFF2-40B4-BE49-F238E27FC236}">
                <a16:creationId xmlns:a16="http://schemas.microsoft.com/office/drawing/2014/main" id="{8F3520D3-50FC-FDEE-1A7C-7C9D11A44E4C}"/>
              </a:ext>
            </a:extLst>
          </p:cNvPr>
          <p:cNvGrpSpPr/>
          <p:nvPr/>
        </p:nvGrpSpPr>
        <p:grpSpPr>
          <a:xfrm>
            <a:off x="375138" y="1301469"/>
            <a:ext cx="5264721" cy="4459452"/>
            <a:chOff x="375138" y="1301469"/>
            <a:chExt cx="5264721" cy="4459452"/>
          </a:xfrm>
        </p:grpSpPr>
        <p:sp>
          <p:nvSpPr>
            <p:cNvPr id="20" name="TextBox 19">
              <a:extLst>
                <a:ext uri="{FF2B5EF4-FFF2-40B4-BE49-F238E27FC236}">
                  <a16:creationId xmlns:a16="http://schemas.microsoft.com/office/drawing/2014/main" id="{15F8D50E-2657-9163-D347-4C4A1137F739}"/>
                </a:ext>
              </a:extLst>
            </p:cNvPr>
            <p:cNvSpPr txBox="1"/>
            <p:nvPr/>
          </p:nvSpPr>
          <p:spPr>
            <a:xfrm>
              <a:off x="375138" y="1301469"/>
              <a:ext cx="5047762" cy="338554"/>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Lv5_ord_WEIGHTED, no error in ordination</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578A60B-3414-6D11-F7A3-727966B33165}"/>
                </a:ext>
              </a:extLst>
            </p:cNvPr>
            <p:cNvPicPr>
              <a:picLocks noChangeAspect="1"/>
            </p:cNvPicPr>
            <p:nvPr/>
          </p:nvPicPr>
          <p:blipFill>
            <a:blip r:embed="rId2"/>
            <a:stretch>
              <a:fillRect/>
            </a:stretch>
          </p:blipFill>
          <p:spPr>
            <a:xfrm>
              <a:off x="375138" y="1640023"/>
              <a:ext cx="5264721" cy="4120898"/>
            </a:xfrm>
            <a:prstGeom prst="rect">
              <a:avLst/>
            </a:prstGeom>
          </p:spPr>
        </p:pic>
      </p:grpSp>
      <p:grpSp>
        <p:nvGrpSpPr>
          <p:cNvPr id="10" name="Group 9">
            <a:extLst>
              <a:ext uri="{FF2B5EF4-FFF2-40B4-BE49-F238E27FC236}">
                <a16:creationId xmlns:a16="http://schemas.microsoft.com/office/drawing/2014/main" id="{737B9C88-C6E2-36D5-6282-6C578AA1928B}"/>
              </a:ext>
            </a:extLst>
          </p:cNvPr>
          <p:cNvGrpSpPr/>
          <p:nvPr/>
        </p:nvGrpSpPr>
        <p:grpSpPr>
          <a:xfrm>
            <a:off x="5994861" y="1301469"/>
            <a:ext cx="5268223" cy="4459452"/>
            <a:chOff x="5994861" y="1301469"/>
            <a:chExt cx="5268223" cy="4459452"/>
          </a:xfrm>
        </p:grpSpPr>
        <p:sp>
          <p:nvSpPr>
            <p:cNvPr id="5" name="TextBox 4">
              <a:extLst>
                <a:ext uri="{FF2B5EF4-FFF2-40B4-BE49-F238E27FC236}">
                  <a16:creationId xmlns:a16="http://schemas.microsoft.com/office/drawing/2014/main" id="{BC9AB456-1F6B-EE8C-3855-3A8365316ED4}"/>
                </a:ext>
              </a:extLst>
            </p:cNvPr>
            <p:cNvSpPr txBox="1"/>
            <p:nvPr/>
          </p:nvSpPr>
          <p:spPr>
            <a:xfrm>
              <a:off x="5994861" y="1301469"/>
              <a:ext cx="3108960" cy="338554"/>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Lv5_ord_UNweighted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F3B14B1-277C-F21A-7733-DE4640E5DC53}"/>
                </a:ext>
              </a:extLst>
            </p:cNvPr>
            <p:cNvPicPr>
              <a:picLocks noChangeAspect="1"/>
            </p:cNvPicPr>
            <p:nvPr/>
          </p:nvPicPr>
          <p:blipFill>
            <a:blip r:embed="rId3"/>
            <a:stretch>
              <a:fillRect/>
            </a:stretch>
          </p:blipFill>
          <p:spPr>
            <a:xfrm>
              <a:off x="5994861" y="1640023"/>
              <a:ext cx="5268223" cy="4120898"/>
            </a:xfrm>
            <a:prstGeom prst="rect">
              <a:avLst/>
            </a:prstGeom>
          </p:spPr>
        </p:pic>
      </p:grpSp>
      <p:sp>
        <p:nvSpPr>
          <p:cNvPr id="11" name="TextBox 10">
            <a:extLst>
              <a:ext uri="{FF2B5EF4-FFF2-40B4-BE49-F238E27FC236}">
                <a16:creationId xmlns:a16="http://schemas.microsoft.com/office/drawing/2014/main" id="{8CB3C004-B98B-4E00-B69C-3DC8ADFED1D9}"/>
              </a:ext>
            </a:extLst>
          </p:cNvPr>
          <p:cNvSpPr txBox="1"/>
          <p:nvPr/>
        </p:nvSpPr>
        <p:spPr>
          <a:xfrm>
            <a:off x="375137" y="5742152"/>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~0.10.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0.08. Groups are almost borderline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3D549F3-2D59-CB1C-C86C-AADB65E9ED71}"/>
              </a:ext>
            </a:extLst>
          </p:cNvPr>
          <p:cNvSpPr txBox="1"/>
          <p:nvPr/>
        </p:nvSpPr>
        <p:spPr>
          <a:xfrm>
            <a:off x="5994861" y="5742151"/>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~0.50.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0.05. Groups are borderline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3" name="Multiplication Sign 2">
            <a:extLst>
              <a:ext uri="{FF2B5EF4-FFF2-40B4-BE49-F238E27FC236}">
                <a16:creationId xmlns:a16="http://schemas.microsoft.com/office/drawing/2014/main" id="{92474935-3233-80FC-722C-160BE1B3D7D3}"/>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5257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Lv4 and Lv5</a:t>
            </a:r>
            <a:endParaRPr lang="en-US" sz="2800" dirty="0"/>
          </a:p>
        </p:txBody>
      </p:sp>
      <p:sp>
        <p:nvSpPr>
          <p:cNvPr id="3" name="TextBox 2">
            <a:extLst>
              <a:ext uri="{FF2B5EF4-FFF2-40B4-BE49-F238E27FC236}">
                <a16:creationId xmlns:a16="http://schemas.microsoft.com/office/drawing/2014/main" id="{377B8C57-DF27-E4A7-7428-2CEA5F73D54C}"/>
              </a:ext>
            </a:extLst>
          </p:cNvPr>
          <p:cNvSpPr txBox="1"/>
          <p:nvPr/>
        </p:nvSpPr>
        <p:spPr>
          <a:xfrm>
            <a:off x="2540000" y="2151727"/>
            <a:ext cx="6819899" cy="2554545"/>
          </a:xfrm>
          <a:prstGeom prst="rect">
            <a:avLst/>
          </a:prstGeom>
          <a:solidFill>
            <a:schemeClr val="bg2">
              <a:lumMod val="40000"/>
              <a:lumOff val="60000"/>
            </a:schemeClr>
          </a:solidFill>
        </p:spPr>
        <p:txBody>
          <a:bodyPr wrap="square" rtlCol="0">
            <a:spAutoFit/>
          </a:bodyPr>
          <a:lstStyle/>
          <a:p>
            <a:r>
              <a:rPr lang="en-US" sz="2000">
                <a:solidFill>
                  <a:schemeClr val="tx1">
                    <a:lumMod val="85000"/>
                    <a:lumOff val="15000"/>
                  </a:schemeClr>
                </a:solidFill>
                <a:latin typeface="Arial" panose="020B0604020202020204" pitchFamily="34" charset="0"/>
                <a:cs typeface="Arial" panose="020B0604020202020204" pitchFamily="34" charset="0"/>
              </a:rPr>
              <a:t>Ordination results are influenced by </a:t>
            </a:r>
          </a:p>
          <a:p>
            <a:r>
              <a:rPr lang="en-US" sz="2000">
                <a:solidFill>
                  <a:schemeClr val="tx1">
                    <a:lumMod val="85000"/>
                    <a:lumOff val="15000"/>
                  </a:schemeClr>
                </a:solidFill>
                <a:latin typeface="Arial" panose="020B0604020202020204" pitchFamily="34" charset="0"/>
                <a:cs typeface="Arial" panose="020B0604020202020204" pitchFamily="34" charset="0"/>
              </a:rPr>
              <a:t>- food tree level and </a:t>
            </a:r>
          </a:p>
          <a:p>
            <a:r>
              <a:rPr lang="en-US" sz="2000">
                <a:solidFill>
                  <a:schemeClr val="tx1">
                    <a:lumMod val="85000"/>
                    <a:lumOff val="15000"/>
                  </a:schemeClr>
                </a:solidFill>
                <a:latin typeface="Arial" panose="020B0604020202020204" pitchFamily="34" charset="0"/>
                <a:cs typeface="Arial" panose="020B0604020202020204" pitchFamily="34" charset="0"/>
              </a:rPr>
              <a:t>- whether weighted or unweighted unifrac distance</a:t>
            </a:r>
          </a:p>
          <a:p>
            <a:r>
              <a:rPr lang="en-US" sz="2000">
                <a:solidFill>
                  <a:schemeClr val="tx1">
                    <a:lumMod val="85000"/>
                    <a:lumOff val="15000"/>
                  </a:schemeClr>
                </a:solidFill>
                <a:latin typeface="Arial" panose="020B0604020202020204" pitchFamily="34" charset="0"/>
                <a:cs typeface="Arial" panose="020B0604020202020204" pitchFamily="34" charset="0"/>
              </a:rPr>
              <a:t>is used.</a:t>
            </a:r>
          </a:p>
          <a:p>
            <a:endParaRPr lang="en-US" sz="2000">
              <a:solidFill>
                <a:schemeClr val="tx1">
                  <a:lumMod val="85000"/>
                  <a:lumOff val="15000"/>
                </a:schemeClr>
              </a:solidFill>
              <a:latin typeface="Arial" panose="020B0604020202020204" pitchFamily="34" charset="0"/>
              <a:cs typeface="Arial" panose="020B0604020202020204" pitchFamily="34" charset="0"/>
            </a:endParaRPr>
          </a:p>
          <a:p>
            <a:r>
              <a:rPr lang="en-US" sz="2000">
                <a:solidFill>
                  <a:schemeClr val="tx1">
                    <a:lumMod val="85000"/>
                    <a:lumOff val="15000"/>
                  </a:schemeClr>
                </a:solidFill>
                <a:latin typeface="Arial" panose="020B0604020202020204" pitchFamily="34" charset="0"/>
                <a:cs typeface="Arial" panose="020B0604020202020204" pitchFamily="34" charset="0"/>
              </a:rPr>
              <a:t>But at level 4 and level 5, the three GLU index groups are almost different, while their dispersions are not different. </a:t>
            </a:r>
          </a:p>
          <a:p>
            <a:endParaRPr lang="en-US" sz="20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55917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Lv6</a:t>
            </a:r>
            <a:endParaRPr lang="en-US" sz="2800" dirty="0"/>
          </a:p>
        </p:txBody>
      </p:sp>
      <p:sp>
        <p:nvSpPr>
          <p:cNvPr id="20" name="TextBox 19">
            <a:extLst>
              <a:ext uri="{FF2B5EF4-FFF2-40B4-BE49-F238E27FC236}">
                <a16:creationId xmlns:a16="http://schemas.microsoft.com/office/drawing/2014/main" id="{15F8D50E-2657-9163-D347-4C4A1137F739}"/>
              </a:ext>
            </a:extLst>
          </p:cNvPr>
          <p:cNvSpPr txBox="1"/>
          <p:nvPr/>
        </p:nvSpPr>
        <p:spPr>
          <a:xfrm>
            <a:off x="375138" y="1573013"/>
            <a:ext cx="11441724" cy="1569660"/>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ordinated_w &lt;- phyloseq::ordinate(phyfoods, method="PCoA", distance="unifrac", weighted=TRUE) </a:t>
            </a:r>
          </a:p>
          <a:p>
            <a:r>
              <a:rPr lang="en-US" sz="1600">
                <a:solidFill>
                  <a:schemeClr val="tx1">
                    <a:lumMod val="85000"/>
                    <a:lumOff val="15000"/>
                  </a:schemeClr>
                </a:solidFill>
                <a:latin typeface="Consolas" panose="020B0609020204030204" pitchFamily="49" charset="0"/>
                <a:cs typeface="Arial" panose="020B0604020202020204" pitchFamily="34" charset="0"/>
              </a:rPr>
              <a:t># GIVES ERROR...</a:t>
            </a:r>
          </a:p>
          <a:p>
            <a:endParaRPr lang="en-US" sz="1600">
              <a:solidFill>
                <a:schemeClr val="tx1">
                  <a:lumMod val="85000"/>
                  <a:lumOff val="15000"/>
                </a:schemeClr>
              </a:solidFill>
              <a:latin typeface="Consolas" panose="020B0609020204030204" pitchFamily="49" charset="0"/>
              <a:cs typeface="Arial" panose="020B0604020202020204" pitchFamily="34" charset="0"/>
            </a:endParaRPr>
          </a:p>
          <a:p>
            <a:r>
              <a:rPr lang="en-US" sz="1600">
                <a:solidFill>
                  <a:schemeClr val="tx1">
                    <a:lumMod val="85000"/>
                    <a:lumOff val="15000"/>
                  </a:schemeClr>
                </a:solidFill>
                <a:latin typeface="Consolas" panose="020B0609020204030204" pitchFamily="49" charset="0"/>
                <a:cs typeface="Arial" panose="020B0604020202020204" pitchFamily="34" charset="0"/>
              </a:rPr>
              <a:t>Error in h(simpleError(msg, call)) : </a:t>
            </a:r>
          </a:p>
          <a:p>
            <a:r>
              <a:rPr lang="en-US" sz="1600">
                <a:solidFill>
                  <a:schemeClr val="tx1">
                    <a:lumMod val="85000"/>
                    <a:lumOff val="15000"/>
                  </a:schemeClr>
                </a:solidFill>
                <a:latin typeface="Consolas" panose="020B0609020204030204" pitchFamily="49" charset="0"/>
                <a:cs typeface="Arial" panose="020B0604020202020204" pitchFamily="34" charset="0"/>
              </a:rPr>
              <a:t>  error in evaluating the argument 'x' in selecting a method for function 'colSums': subscript out of bounds</a:t>
            </a:r>
            <a:endParaRPr lang="en-US" sz="1600" dirty="0">
              <a:solidFill>
                <a:schemeClr val="tx1">
                  <a:lumMod val="85000"/>
                  <a:lumOff val="15000"/>
                </a:schemeClr>
              </a:solidFill>
              <a:latin typeface="Consolas" panose="020B0609020204030204" pitchFamily="49" charset="0"/>
              <a:cs typeface="Arial" panose="020B0604020202020204" pitchFamily="34" charset="0"/>
            </a:endParaRPr>
          </a:p>
        </p:txBody>
      </p:sp>
      <p:sp>
        <p:nvSpPr>
          <p:cNvPr id="3" name="TextBox 2">
            <a:extLst>
              <a:ext uri="{FF2B5EF4-FFF2-40B4-BE49-F238E27FC236}">
                <a16:creationId xmlns:a16="http://schemas.microsoft.com/office/drawing/2014/main" id="{34043152-2F5F-7D8F-8AA5-DDE5D2954915}"/>
              </a:ext>
            </a:extLst>
          </p:cNvPr>
          <p:cNvSpPr txBox="1"/>
          <p:nvPr/>
        </p:nvSpPr>
        <p:spPr>
          <a:xfrm>
            <a:off x="375138" y="3715328"/>
            <a:ext cx="6626303" cy="830997"/>
          </a:xfrm>
          <a:prstGeom prst="rect">
            <a:avLst/>
          </a:prstGeom>
          <a:solidFill>
            <a:schemeClr val="bg2">
              <a:lumMod val="40000"/>
              <a:lumOff val="60000"/>
            </a:schemeClr>
          </a:solid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Lv6 food tree can be visualized with no problem, but ordination cannot be done…</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09989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PCA Nutrients</a:t>
            </a:r>
            <a:endParaRPr lang="en-US" sz="2800" dirty="0"/>
          </a:p>
        </p:txBody>
      </p:sp>
      <p:pic>
        <p:nvPicPr>
          <p:cNvPr id="4" name="Picture 3">
            <a:extLst>
              <a:ext uri="{FF2B5EF4-FFF2-40B4-BE49-F238E27FC236}">
                <a16:creationId xmlns:a16="http://schemas.microsoft.com/office/drawing/2014/main" id="{633C83B8-A440-6A90-E2C7-E9329C7249B4}"/>
              </a:ext>
            </a:extLst>
          </p:cNvPr>
          <p:cNvPicPr>
            <a:picLocks noChangeAspect="1"/>
          </p:cNvPicPr>
          <p:nvPr/>
        </p:nvPicPr>
        <p:blipFill rotWithShape="1">
          <a:blip r:embed="rId2"/>
          <a:srcRect t="6973"/>
          <a:stretch/>
        </p:blipFill>
        <p:spPr>
          <a:xfrm>
            <a:off x="457317" y="1767944"/>
            <a:ext cx="5588774" cy="4442355"/>
          </a:xfrm>
          <a:prstGeom prst="rect">
            <a:avLst/>
          </a:prstGeom>
        </p:spPr>
      </p:pic>
      <p:pic>
        <p:nvPicPr>
          <p:cNvPr id="9" name="Picture 8">
            <a:extLst>
              <a:ext uri="{FF2B5EF4-FFF2-40B4-BE49-F238E27FC236}">
                <a16:creationId xmlns:a16="http://schemas.microsoft.com/office/drawing/2014/main" id="{DB012E95-4EFE-6D6F-2772-7995FE4A5669}"/>
              </a:ext>
            </a:extLst>
          </p:cNvPr>
          <p:cNvPicPr>
            <a:picLocks noChangeAspect="1"/>
          </p:cNvPicPr>
          <p:nvPr/>
        </p:nvPicPr>
        <p:blipFill rotWithShape="1">
          <a:blip r:embed="rId3"/>
          <a:srcRect t="6669"/>
          <a:stretch/>
        </p:blipFill>
        <p:spPr>
          <a:xfrm>
            <a:off x="6096000" y="1767944"/>
            <a:ext cx="5553132" cy="4442355"/>
          </a:xfrm>
          <a:prstGeom prst="rect">
            <a:avLst/>
          </a:prstGeom>
        </p:spPr>
      </p:pic>
      <p:sp>
        <p:nvSpPr>
          <p:cNvPr id="3" name="Rectangle: Rounded Corners 2">
            <a:extLst>
              <a:ext uri="{FF2B5EF4-FFF2-40B4-BE49-F238E27FC236}">
                <a16:creationId xmlns:a16="http://schemas.microsoft.com/office/drawing/2014/main" id="{AC06A750-1DE1-9D6F-AC50-071DB64A2317}"/>
              </a:ext>
            </a:extLst>
          </p:cNvPr>
          <p:cNvSpPr/>
          <p:nvPr/>
        </p:nvSpPr>
        <p:spPr>
          <a:xfrm>
            <a:off x="5441262" y="572474"/>
            <a:ext cx="6207870" cy="7639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Prediabetic and Diabetic has points in the top right direction. That is associated with higher general food intake..? TFAT, SODI, etc.</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0219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BMI</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6715103" y="5074276"/>
            <a:ext cx="4504691" cy="130704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Diabetic group has a higher mean BMI than Prediabetic and Normal group.</a:t>
            </a:r>
            <a:endParaRPr lang="en-US" sz="1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95894FF-A850-AE28-9EFD-0E805198F189}"/>
              </a:ext>
            </a:extLst>
          </p:cNvPr>
          <p:cNvPicPr>
            <a:picLocks noChangeAspect="1"/>
          </p:cNvPicPr>
          <p:nvPr/>
        </p:nvPicPr>
        <p:blipFill>
          <a:blip r:embed="rId2"/>
          <a:stretch>
            <a:fillRect/>
          </a:stretch>
        </p:blipFill>
        <p:spPr>
          <a:xfrm>
            <a:off x="790807" y="1721912"/>
            <a:ext cx="5419725" cy="4619625"/>
          </a:xfrm>
          <a:prstGeom prst="rect">
            <a:avLst/>
          </a:prstGeom>
        </p:spPr>
      </p:pic>
      <p:sp>
        <p:nvSpPr>
          <p:cNvPr id="7" name="TextBox 6">
            <a:extLst>
              <a:ext uri="{FF2B5EF4-FFF2-40B4-BE49-F238E27FC236}">
                <a16:creationId xmlns:a16="http://schemas.microsoft.com/office/drawing/2014/main" id="{ABF11CED-A835-F499-C11A-281B7FC123DD}"/>
              </a:ext>
            </a:extLst>
          </p:cNvPr>
          <p:cNvSpPr txBox="1"/>
          <p:nvPr/>
        </p:nvSpPr>
        <p:spPr>
          <a:xfrm>
            <a:off x="6564018" y="1336431"/>
            <a:ext cx="4655776" cy="1200329"/>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significant (p-value=0.0026).</a:t>
            </a:r>
          </a:p>
          <a:p>
            <a:r>
              <a:rPr lang="en-US" sz="1800">
                <a:latin typeface="Arial" panose="020B0604020202020204" pitchFamily="34" charset="0"/>
                <a:cs typeface="Arial" panose="020B0604020202020204" pitchFamily="34" charset="0"/>
              </a:rPr>
              <a:t>Diabetic is different from Normal and Prediabetic, but</a:t>
            </a:r>
          </a:p>
          <a:p>
            <a:r>
              <a:rPr lang="en-US" sz="1800">
                <a:latin typeface="Arial" panose="020B0604020202020204" pitchFamily="34" charset="0"/>
                <a:cs typeface="Arial" panose="020B0604020202020204" pitchFamily="34" charset="0"/>
              </a:rPr>
              <a:t>Normal and Prediabetic are not different.</a:t>
            </a:r>
            <a:endParaRPr lang="en-US" sz="18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61FF022-95CE-4B42-662C-19BCA0A7441A}"/>
              </a:ext>
            </a:extLst>
          </p:cNvPr>
          <p:cNvSpPr txBox="1"/>
          <p:nvPr/>
        </p:nvSpPr>
        <p:spPr>
          <a:xfrm>
            <a:off x="6715103" y="2997802"/>
            <a:ext cx="5172097" cy="1169551"/>
          </a:xfrm>
          <a:prstGeom prst="rect">
            <a:avLst/>
          </a:prstGeom>
          <a:noFill/>
        </p:spPr>
        <p:txBody>
          <a:bodyPr wrap="square">
            <a:spAutoFit/>
          </a:bodyPr>
          <a:lstStyle/>
          <a:p>
            <a:r>
              <a:rPr lang="en-US" sz="1400">
                <a:latin typeface="Consolas" panose="020B0609020204030204" pitchFamily="49" charset="0"/>
              </a:rPr>
              <a:t>data:  df$BMXBMI and df$GLU_index </a:t>
            </a:r>
          </a:p>
          <a:p>
            <a:endParaRPr lang="en-US" sz="1400">
              <a:latin typeface="Consolas" panose="020B0609020204030204" pitchFamily="49" charset="0"/>
            </a:endParaRPr>
          </a:p>
          <a:p>
            <a:r>
              <a:rPr lang="en-US" sz="1400">
                <a:latin typeface="Consolas" panose="020B0609020204030204" pitchFamily="49" charset="0"/>
              </a:rPr>
              <a:t>            Normal Prediabetic</a:t>
            </a:r>
          </a:p>
          <a:p>
            <a:r>
              <a:rPr lang="en-US" sz="1400">
                <a:latin typeface="Consolas" panose="020B0609020204030204" pitchFamily="49" charset="0"/>
              </a:rPr>
              <a:t>Prediabetic 0.2471 -          </a:t>
            </a:r>
          </a:p>
          <a:p>
            <a:r>
              <a:rPr lang="en-US" sz="1400">
                <a:latin typeface="Consolas" panose="020B0609020204030204" pitchFamily="49" charset="0"/>
              </a:rPr>
              <a:t>Diabetic    0.0036 0.0115 </a:t>
            </a:r>
          </a:p>
        </p:txBody>
      </p:sp>
    </p:spTree>
    <p:extLst>
      <p:ext uri="{BB962C8B-B14F-4D97-AF65-F5344CB8AC3E}">
        <p14:creationId xmlns:p14="http://schemas.microsoft.com/office/powerpoint/2010/main" val="20205486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KCAL</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586299" y="4753138"/>
            <a:ext cx="4504691" cy="179838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Calorie intake of Normal, Prediabetic, and Diabetic groups are not different... </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435214" y="1506635"/>
            <a:ext cx="4655776" cy="369332"/>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not significant (p-value=0.109).</a:t>
            </a:r>
          </a:p>
        </p:txBody>
      </p:sp>
      <p:pic>
        <p:nvPicPr>
          <p:cNvPr id="8" name="Picture 7">
            <a:extLst>
              <a:ext uri="{FF2B5EF4-FFF2-40B4-BE49-F238E27FC236}">
                <a16:creationId xmlns:a16="http://schemas.microsoft.com/office/drawing/2014/main" id="{4A090C9F-3529-99D0-488E-178EB4E6075E}"/>
              </a:ext>
            </a:extLst>
          </p:cNvPr>
          <p:cNvPicPr>
            <a:picLocks noChangeAspect="1"/>
          </p:cNvPicPr>
          <p:nvPr/>
        </p:nvPicPr>
        <p:blipFill>
          <a:blip r:embed="rId2"/>
          <a:stretch>
            <a:fillRect/>
          </a:stretch>
        </p:blipFill>
        <p:spPr>
          <a:xfrm>
            <a:off x="6095999" y="167627"/>
            <a:ext cx="4217229" cy="3644519"/>
          </a:xfrm>
          <a:prstGeom prst="rect">
            <a:avLst/>
          </a:prstGeom>
        </p:spPr>
      </p:pic>
      <p:pic>
        <p:nvPicPr>
          <p:cNvPr id="10" name="Picture 9">
            <a:extLst>
              <a:ext uri="{FF2B5EF4-FFF2-40B4-BE49-F238E27FC236}">
                <a16:creationId xmlns:a16="http://schemas.microsoft.com/office/drawing/2014/main" id="{35C6B6DA-553F-9241-38E1-155BA37FD52D}"/>
              </a:ext>
            </a:extLst>
          </p:cNvPr>
          <p:cNvPicPr>
            <a:picLocks noChangeAspect="1"/>
          </p:cNvPicPr>
          <p:nvPr/>
        </p:nvPicPr>
        <p:blipFill>
          <a:blip r:embed="rId3"/>
          <a:stretch>
            <a:fillRect/>
          </a:stretch>
        </p:blipFill>
        <p:spPr>
          <a:xfrm>
            <a:off x="6433605" y="3944600"/>
            <a:ext cx="3457369" cy="2958241"/>
          </a:xfrm>
          <a:prstGeom prst="rect">
            <a:avLst/>
          </a:prstGeom>
        </p:spPr>
      </p:pic>
    </p:spTree>
    <p:extLst>
      <p:ext uri="{BB962C8B-B14F-4D97-AF65-F5344CB8AC3E}">
        <p14:creationId xmlns:p14="http://schemas.microsoft.com/office/powerpoint/2010/main" val="1843588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PCA Nutrients</a:t>
            </a:r>
            <a:endParaRPr lang="en-US" sz="2800" dirty="0"/>
          </a:p>
        </p:txBody>
      </p:sp>
      <p:pic>
        <p:nvPicPr>
          <p:cNvPr id="5" name="Picture 4">
            <a:extLst>
              <a:ext uri="{FF2B5EF4-FFF2-40B4-BE49-F238E27FC236}">
                <a16:creationId xmlns:a16="http://schemas.microsoft.com/office/drawing/2014/main" id="{75A0117D-8CB8-A89E-66F6-526BBCF4406E}"/>
              </a:ext>
            </a:extLst>
          </p:cNvPr>
          <p:cNvPicPr>
            <a:picLocks noChangeAspect="1"/>
          </p:cNvPicPr>
          <p:nvPr/>
        </p:nvPicPr>
        <p:blipFill>
          <a:blip r:embed="rId2"/>
          <a:stretch>
            <a:fillRect/>
          </a:stretch>
        </p:blipFill>
        <p:spPr>
          <a:xfrm>
            <a:off x="88900" y="1681222"/>
            <a:ext cx="6007099" cy="3545286"/>
          </a:xfrm>
          <a:prstGeom prst="rect">
            <a:avLst/>
          </a:prstGeom>
        </p:spPr>
      </p:pic>
      <p:pic>
        <p:nvPicPr>
          <p:cNvPr id="7" name="Picture 6">
            <a:extLst>
              <a:ext uri="{FF2B5EF4-FFF2-40B4-BE49-F238E27FC236}">
                <a16:creationId xmlns:a16="http://schemas.microsoft.com/office/drawing/2014/main" id="{BC514360-6D14-13FF-3F0A-A420A5790C9D}"/>
              </a:ext>
            </a:extLst>
          </p:cNvPr>
          <p:cNvPicPr>
            <a:picLocks noChangeAspect="1"/>
          </p:cNvPicPr>
          <p:nvPr/>
        </p:nvPicPr>
        <p:blipFill>
          <a:blip r:embed="rId3"/>
          <a:stretch>
            <a:fillRect/>
          </a:stretch>
        </p:blipFill>
        <p:spPr>
          <a:xfrm>
            <a:off x="6140450" y="1727040"/>
            <a:ext cx="6007097" cy="3542471"/>
          </a:xfrm>
          <a:prstGeom prst="rect">
            <a:avLst/>
          </a:prstGeom>
        </p:spPr>
      </p:pic>
    </p:spTree>
    <p:extLst>
      <p:ext uri="{BB962C8B-B14F-4D97-AF65-F5344CB8AC3E}">
        <p14:creationId xmlns:p14="http://schemas.microsoft.com/office/powerpoint/2010/main" val="2193423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 plus, BMI</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6715103" y="5074276"/>
            <a:ext cx="4504691" cy="130704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Diabetic group has a higher mean BMI than Prediabetic and Normal group.</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6564018" y="1336431"/>
            <a:ext cx="4655776" cy="1200329"/>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significant (p-value= 0.0032).</a:t>
            </a:r>
          </a:p>
          <a:p>
            <a:r>
              <a:rPr lang="en-US" sz="1800">
                <a:latin typeface="Arial" panose="020B0604020202020204" pitchFamily="34" charset="0"/>
                <a:cs typeface="Arial" panose="020B0604020202020204" pitchFamily="34" charset="0"/>
              </a:rPr>
              <a:t>Diabetic is different from Normal and Prediabetic, but</a:t>
            </a:r>
          </a:p>
          <a:p>
            <a:r>
              <a:rPr lang="en-US" sz="1800">
                <a:latin typeface="Arial" panose="020B0604020202020204" pitchFamily="34" charset="0"/>
                <a:cs typeface="Arial" panose="020B0604020202020204" pitchFamily="34" charset="0"/>
              </a:rPr>
              <a:t>Normal and Prediabetic are not different.</a:t>
            </a:r>
            <a:endParaRPr lang="en-US" sz="18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61FF022-95CE-4B42-662C-19BCA0A7441A}"/>
              </a:ext>
            </a:extLst>
          </p:cNvPr>
          <p:cNvSpPr txBox="1"/>
          <p:nvPr/>
        </p:nvSpPr>
        <p:spPr>
          <a:xfrm>
            <a:off x="6715103" y="2997802"/>
            <a:ext cx="5172097" cy="1169551"/>
          </a:xfrm>
          <a:prstGeom prst="rect">
            <a:avLst/>
          </a:prstGeom>
          <a:noFill/>
        </p:spPr>
        <p:txBody>
          <a:bodyPr wrap="square">
            <a:spAutoFit/>
          </a:bodyPr>
          <a:lstStyle/>
          <a:p>
            <a:r>
              <a:rPr lang="en-US" sz="1400">
                <a:latin typeface="Consolas" panose="020B0609020204030204" pitchFamily="49" charset="0"/>
              </a:rPr>
              <a:t>data:  df$BMXBMI and df$GLU_index </a:t>
            </a:r>
          </a:p>
          <a:p>
            <a:endParaRPr lang="en-US" sz="1400">
              <a:latin typeface="Consolas" panose="020B0609020204030204" pitchFamily="49" charset="0"/>
            </a:endParaRPr>
          </a:p>
          <a:p>
            <a:r>
              <a:rPr lang="en-US" sz="1400">
                <a:latin typeface="Consolas" panose="020B0609020204030204" pitchFamily="49" charset="0"/>
              </a:rPr>
              <a:t>            Normal Prediabetic</a:t>
            </a:r>
          </a:p>
          <a:p>
            <a:r>
              <a:rPr lang="pt-BR" sz="1400">
                <a:latin typeface="Consolas" panose="020B0609020204030204" pitchFamily="49" charset="0"/>
              </a:rPr>
              <a:t>Prediabetic 0.1716 -          </a:t>
            </a:r>
          </a:p>
          <a:p>
            <a:r>
              <a:rPr lang="pt-BR" sz="1400">
                <a:latin typeface="Consolas" panose="020B0609020204030204" pitchFamily="49" charset="0"/>
              </a:rPr>
              <a:t>Diabetic    0.0033 0.0215</a:t>
            </a:r>
            <a:endParaRPr lang="en-US" sz="1400">
              <a:latin typeface="Consolas" panose="020B0609020204030204" pitchFamily="49" charset="0"/>
            </a:endParaRPr>
          </a:p>
        </p:txBody>
      </p:sp>
      <p:pic>
        <p:nvPicPr>
          <p:cNvPr id="12" name="Picture 11">
            <a:extLst>
              <a:ext uri="{FF2B5EF4-FFF2-40B4-BE49-F238E27FC236}">
                <a16:creationId xmlns:a16="http://schemas.microsoft.com/office/drawing/2014/main" id="{5AF377F4-59D4-0B0A-B3B0-971FF63DA79A}"/>
              </a:ext>
            </a:extLst>
          </p:cNvPr>
          <p:cNvPicPr>
            <a:picLocks noChangeAspect="1"/>
          </p:cNvPicPr>
          <p:nvPr/>
        </p:nvPicPr>
        <p:blipFill>
          <a:blip r:embed="rId2"/>
          <a:stretch>
            <a:fillRect/>
          </a:stretch>
        </p:blipFill>
        <p:spPr>
          <a:xfrm>
            <a:off x="375138" y="1603822"/>
            <a:ext cx="5429250" cy="4629150"/>
          </a:xfrm>
          <a:prstGeom prst="rect">
            <a:avLst/>
          </a:prstGeom>
        </p:spPr>
      </p:pic>
    </p:spTree>
    <p:extLst>
      <p:ext uri="{BB962C8B-B14F-4D97-AF65-F5344CB8AC3E}">
        <p14:creationId xmlns:p14="http://schemas.microsoft.com/office/powerpoint/2010/main" val="2728068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 plus, KCAL</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586299" y="4753138"/>
            <a:ext cx="4504691" cy="179838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Calorie intake of Normal, Prediabetic, and Diabetic groups are not different. </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435214" y="1506635"/>
            <a:ext cx="4655776" cy="646331"/>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not significant (p-value=0.308).</a:t>
            </a:r>
          </a:p>
          <a:p>
            <a:r>
              <a:rPr lang="en-US" sz="1800">
                <a:latin typeface="Arial" panose="020B0604020202020204" pitchFamily="34" charset="0"/>
                <a:cs typeface="Arial" panose="020B0604020202020204" pitchFamily="34" charset="0"/>
              </a:rPr>
              <a:t>Hmm, so no need to control KCAL intake. </a:t>
            </a:r>
            <a:endParaRPr lang="en-US" sz="18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79C32AF-4ABF-7D93-80B1-0ADB8CBEDE61}"/>
              </a:ext>
            </a:extLst>
          </p:cNvPr>
          <p:cNvPicPr>
            <a:picLocks noChangeAspect="1"/>
          </p:cNvPicPr>
          <p:nvPr/>
        </p:nvPicPr>
        <p:blipFill>
          <a:blip r:embed="rId2"/>
          <a:stretch>
            <a:fillRect/>
          </a:stretch>
        </p:blipFill>
        <p:spPr>
          <a:xfrm>
            <a:off x="5897517" y="1199814"/>
            <a:ext cx="5419725" cy="4638675"/>
          </a:xfrm>
          <a:prstGeom prst="rect">
            <a:avLst/>
          </a:prstGeom>
        </p:spPr>
      </p:pic>
    </p:spTree>
    <p:extLst>
      <p:ext uri="{BB962C8B-B14F-4D97-AF65-F5344CB8AC3E}">
        <p14:creationId xmlns:p14="http://schemas.microsoft.com/office/powerpoint/2010/main" val="1247842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Lv2 </a:t>
            </a:r>
            <a:r>
              <a:rPr lang="en-AU" sz="2400"/>
              <a:t>WEIGHTED</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80171" y="5521568"/>
            <a:ext cx="4818185" cy="1077218"/>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0.04.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But pairwise.adonis not significant for any pair.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054549" y="3565153"/>
            <a:ext cx="2801996" cy="101111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In Axes 2&amp;3 and Axes2&amp;4, Normal subpopulations look distinct.</a:t>
            </a:r>
            <a:endParaRPr lang="en-US" sz="1600" dirty="0">
              <a:latin typeface="Arial" panose="020B0604020202020204" pitchFamily="34" charset="0"/>
              <a:cs typeface="Arial" panose="020B0604020202020204" pitchFamily="34" charset="0"/>
            </a:endParaRPr>
          </a:p>
        </p:txBody>
      </p:sp>
      <p:pic>
        <p:nvPicPr>
          <p:cNvPr id="15" name="Picture 14" descr="Chart, diagram, scatter chart&#10;&#10;Description automatically generated">
            <a:extLst>
              <a:ext uri="{FF2B5EF4-FFF2-40B4-BE49-F238E27FC236}">
                <a16:creationId xmlns:a16="http://schemas.microsoft.com/office/drawing/2014/main" id="{DC529580-223E-7D53-85A1-FFD418D91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0192" y="153512"/>
            <a:ext cx="4038306" cy="3172955"/>
          </a:xfrm>
          <a:prstGeom prst="rect">
            <a:avLst/>
          </a:prstGeom>
        </p:spPr>
      </p:pic>
      <p:pic>
        <p:nvPicPr>
          <p:cNvPr id="17" name="Picture 16" descr="Chart, diagram, scatter chart&#10;&#10;Description automatically generated">
            <a:extLst>
              <a:ext uri="{FF2B5EF4-FFF2-40B4-BE49-F238E27FC236}">
                <a16:creationId xmlns:a16="http://schemas.microsoft.com/office/drawing/2014/main" id="{5BFB78DF-E595-E192-C1C0-1F7E2D733B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71" y="1848521"/>
            <a:ext cx="4326238" cy="3399187"/>
          </a:xfrm>
          <a:prstGeom prst="rect">
            <a:avLst/>
          </a:prstGeom>
        </p:spPr>
      </p:pic>
      <p:pic>
        <p:nvPicPr>
          <p:cNvPr id="19" name="Picture 18" descr="Chart, scatter chart&#10;&#10;Description automatically generated">
            <a:extLst>
              <a:ext uri="{FF2B5EF4-FFF2-40B4-BE49-F238E27FC236}">
                <a16:creationId xmlns:a16="http://schemas.microsoft.com/office/drawing/2014/main" id="{1ADC8666-B1B1-3C9E-2E22-DBAA4A65A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0192" y="3531533"/>
            <a:ext cx="4038306" cy="3172955"/>
          </a:xfrm>
          <a:prstGeom prst="rect">
            <a:avLst/>
          </a:prstGeom>
        </p:spPr>
      </p:pic>
      <p:pic>
        <p:nvPicPr>
          <p:cNvPr id="22" name="Picture 21" descr="Chart, scatter chart&#10;&#10;Description automatically generated">
            <a:extLst>
              <a:ext uri="{FF2B5EF4-FFF2-40B4-BE49-F238E27FC236}">
                <a16:creationId xmlns:a16="http://schemas.microsoft.com/office/drawing/2014/main" id="{1943136F-B0CD-3266-CC39-EF92CE7366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1051" y="153511"/>
            <a:ext cx="4038306" cy="3172955"/>
          </a:xfrm>
          <a:prstGeom prst="rect">
            <a:avLst/>
          </a:prstGeom>
        </p:spPr>
      </p:pic>
      <p:sp>
        <p:nvSpPr>
          <p:cNvPr id="13" name="TextBox 12">
            <a:extLst>
              <a:ext uri="{FF2B5EF4-FFF2-40B4-BE49-F238E27FC236}">
                <a16:creationId xmlns:a16="http://schemas.microsoft.com/office/drawing/2014/main" id="{929D313D-EE40-F043-A52A-FA3CA683AF07}"/>
              </a:ext>
            </a:extLst>
          </p:cNvPr>
          <p:cNvSpPr txBox="1"/>
          <p:nvPr/>
        </p:nvSpPr>
        <p:spPr>
          <a:xfrm>
            <a:off x="604518" y="4539301"/>
            <a:ext cx="2522352" cy="276999"/>
          </a:xfrm>
          <a:prstGeom prst="rect">
            <a:avLst/>
          </a:prstGeom>
          <a:noFill/>
        </p:spPr>
        <p:txBody>
          <a:bodyPr wrap="square" rtlCol="0">
            <a:spAutoFit/>
          </a:bodyPr>
          <a:lstStyle/>
          <a:p>
            <a:r>
              <a:rPr lang="en-US" sz="1200">
                <a:solidFill>
                  <a:schemeClr val="tx1">
                    <a:lumMod val="85000"/>
                    <a:lumOff val="15000"/>
                  </a:schemeClr>
                </a:solidFill>
                <a:latin typeface="Arial" panose="020B0604020202020204" pitchFamily="34" charset="0"/>
                <a:cs typeface="Arial" panose="020B0604020202020204" pitchFamily="34" charset="0"/>
              </a:rPr>
              <a:t>Conversion failed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1935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Lv2 </a:t>
            </a:r>
            <a:r>
              <a:rPr lang="en-AU" sz="2400"/>
              <a:t>UNweighted</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93484" y="5402299"/>
            <a:ext cx="4818185" cy="1077218"/>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~0.8.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p-value:0.013.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But pairwise.adonis not significant for any pair.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253305" y="4293704"/>
            <a:ext cx="2642995" cy="1028153"/>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1&amp;2</a:t>
            </a:r>
            <a:endParaRPr lang="en-US" sz="1600" dirty="0">
              <a:latin typeface="Arial" panose="020B0604020202020204" pitchFamily="34" charset="0"/>
              <a:cs typeface="Arial" panose="020B0604020202020204" pitchFamily="34" charset="0"/>
            </a:endParaRPr>
          </a:p>
        </p:txBody>
      </p:sp>
      <p:pic>
        <p:nvPicPr>
          <p:cNvPr id="14" name="Picture 13" descr="Chart, scatter chart&#10;&#10;Description automatically generated">
            <a:extLst>
              <a:ext uri="{FF2B5EF4-FFF2-40B4-BE49-F238E27FC236}">
                <a16:creationId xmlns:a16="http://schemas.microsoft.com/office/drawing/2014/main" id="{1815F759-CB31-F673-9442-B4CC2EBB4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71" y="1550500"/>
            <a:ext cx="4419607" cy="3472548"/>
          </a:xfrm>
          <a:prstGeom prst="rect">
            <a:avLst/>
          </a:prstGeom>
        </p:spPr>
      </p:pic>
      <p:pic>
        <p:nvPicPr>
          <p:cNvPr id="16" name="Picture 15" descr="Chart, scatter chart&#10;&#10;Description automatically generated">
            <a:extLst>
              <a:ext uri="{FF2B5EF4-FFF2-40B4-BE49-F238E27FC236}">
                <a16:creationId xmlns:a16="http://schemas.microsoft.com/office/drawing/2014/main" id="{ADD8C889-A7B1-AE58-36D1-C3157FC54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669" y="3503731"/>
            <a:ext cx="4007255" cy="3148557"/>
          </a:xfrm>
          <a:prstGeom prst="rect">
            <a:avLst/>
          </a:prstGeom>
        </p:spPr>
      </p:pic>
      <p:pic>
        <p:nvPicPr>
          <p:cNvPr id="21" name="Picture 20" descr="Chart, scatter chart&#10;&#10;Description automatically generated">
            <a:extLst>
              <a:ext uri="{FF2B5EF4-FFF2-40B4-BE49-F238E27FC236}">
                <a16:creationId xmlns:a16="http://schemas.microsoft.com/office/drawing/2014/main" id="{345A5168-8131-70CC-522C-282E8DA2F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1669" y="280443"/>
            <a:ext cx="4007255" cy="3148557"/>
          </a:xfrm>
          <a:prstGeom prst="rect">
            <a:avLst/>
          </a:prstGeom>
        </p:spPr>
      </p:pic>
      <p:pic>
        <p:nvPicPr>
          <p:cNvPr id="18" name="Picture 17" descr="Chart, scatter chart&#10;&#10;Description automatically generated">
            <a:extLst>
              <a:ext uri="{FF2B5EF4-FFF2-40B4-BE49-F238E27FC236}">
                <a16:creationId xmlns:a16="http://schemas.microsoft.com/office/drawing/2014/main" id="{839C166D-78A4-8FB1-0297-ECC15A5439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4147" y="280443"/>
            <a:ext cx="4007255" cy="3148557"/>
          </a:xfrm>
          <a:prstGeom prst="rect">
            <a:avLst/>
          </a:prstGeom>
        </p:spPr>
      </p:pic>
    </p:spTree>
    <p:extLst>
      <p:ext uri="{BB962C8B-B14F-4D97-AF65-F5344CB8AC3E}">
        <p14:creationId xmlns:p14="http://schemas.microsoft.com/office/powerpoint/2010/main" val="2756569458"/>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8064A2"/>
      </a:dk2>
      <a:lt2>
        <a:srgbClr val="48ACC6"/>
      </a:lt2>
      <a:accent1>
        <a:srgbClr val="6FDFAA"/>
      </a:accent1>
      <a:accent2>
        <a:srgbClr val="ED7D31"/>
      </a:accent2>
      <a:accent3>
        <a:srgbClr val="C0504D"/>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28575">
          <a:solidFill>
            <a:schemeClr val="bg1">
              <a:lumMod val="65000"/>
            </a:schemeClr>
          </a:solidFill>
        </a:ln>
      </a:spPr>
      <a:bodyPr rtlCol="0" anchor="ctr"/>
      <a:lstStyle>
        <a:defPPr algn="l">
          <a:defRPr sz="1600" i="0" u="none" strike="noStrike" smtClean="0">
            <a:solidFill>
              <a:srgbClr val="000000"/>
            </a:solidFill>
            <a:effectLst/>
            <a:latin typeface="Arial" panose="020B0604020202020204" pitchFamily="34" charset="0"/>
            <a:cs typeface="Arial" panose="020B0604020202020204" pitchFamily="34" charset="0"/>
          </a:defRPr>
        </a:defPPr>
      </a:lstStyle>
      <a:style>
        <a:lnRef idx="2">
          <a:schemeClr val="dk1"/>
        </a:lnRef>
        <a:fillRef idx="1">
          <a:schemeClr val="lt1"/>
        </a:fillRef>
        <a:effectRef idx="0">
          <a:schemeClr val="dk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3751</TotalTime>
  <Words>3565</Words>
  <Application>Microsoft Office PowerPoint</Application>
  <PresentationFormat>Widescreen</PresentationFormat>
  <Paragraphs>333</Paragraphs>
  <Slides>57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Abadi</vt:lpstr>
      <vt:lpstr>Amasis MT Pro Black</vt:lpstr>
      <vt:lpstr>Arial</vt:lpstr>
      <vt:lpstr>Calibri</vt:lpstr>
      <vt:lpstr>Consolas</vt:lpstr>
      <vt:lpstr>Office Theme</vt:lpstr>
      <vt:lpstr>Ordination with unifrac distance matrix</vt:lpstr>
      <vt:lpstr>Male in 60s Lv2 and Lv3 – more variance explained?</vt:lpstr>
      <vt:lpstr>Diabetic groups by gender and age</vt:lpstr>
      <vt:lpstr>Male - Diabetic groups by age</vt:lpstr>
      <vt:lpstr>Male in 60 and older  (60 plus) </vt:lpstr>
      <vt:lpstr>Male in 60 plus, BMI</vt:lpstr>
      <vt:lpstr>Male in 60 plus, KCAL</vt:lpstr>
      <vt:lpstr>Male in 60plus Lv2 WEIGHTED</vt:lpstr>
      <vt:lpstr>Male in 60plus Lv2 UNweighted</vt:lpstr>
      <vt:lpstr>Male in 60plus Lv3 WEIGHTED</vt:lpstr>
      <vt:lpstr>Male in 60plus Lv3 UNweighted</vt:lpstr>
      <vt:lpstr>If you just subset Normal and Diabetic, is there a  difference between them? </vt:lpstr>
      <vt:lpstr>If you just subset Normal and Prediabetic, is there a  difference between them? </vt:lpstr>
      <vt:lpstr>Male in 60plus PCA test separation using adonis by feeding Euclidean distance matrix to the model.</vt:lpstr>
      <vt:lpstr>Male in 60plus PCA test separation using adonis by feeding Euclidean distance matrix to the model.</vt:lpstr>
      <vt:lpstr>Male in 60plus PCA test separation using adonis by feeding Euclidean distance matrix to the model.</vt:lpstr>
      <vt:lpstr>title</vt:lpstr>
      <vt:lpstr>Male with age 60-79 (n=237)</vt:lpstr>
      <vt:lpstr>Male in 60-79, BMI (n=234; 3 missing BMI)</vt:lpstr>
      <vt:lpstr>Male in 60-79, KCAL (n=237)</vt:lpstr>
      <vt:lpstr>Male in 60-79 Lv3 PCoA with WEIGHTED unifrac distance</vt:lpstr>
      <vt:lpstr>Male in 60-79 Lv3 PCoA with WEIGHTED unifrac distance</vt:lpstr>
      <vt:lpstr>Corr between food groups and Axes. (heatmap) Axes 1 and 2 </vt:lpstr>
      <vt:lpstr>Corr between food groups and Axes. (heatmap) Axes 1 and 2 </vt:lpstr>
      <vt:lpstr>Corr between food groups and Axes. (heatmap) Axes 3 and 4 </vt:lpstr>
      <vt:lpstr>Corr between food groups and Axes. (heatmap) Axes 2 and 3 </vt:lpstr>
      <vt:lpstr>Corr between food groups and Axes. (heatmap) Axes 2 and 4 </vt:lpstr>
      <vt:lpstr>Corr between food groups and Axes. (heatmap)</vt:lpstr>
      <vt:lpstr>males60to79_red_Lv3_ord_WEIGHTED_corr_icecream_GLU </vt:lpstr>
      <vt:lpstr>males60to79_red_Lv3_ord_WEIGHTED_corr_2%milk_GLU </vt:lpstr>
      <vt:lpstr>males60to79_red_Lv3_ord_WEIGHTED_corr_wholemilk_GLU </vt:lpstr>
      <vt:lpstr>males60to79_red_Lv3_ord_WEIGHTED_corr is done!!</vt:lpstr>
      <vt:lpstr>Male in 60-79 Lv3 PCoA with Unweighted unifrac distance</vt:lpstr>
      <vt:lpstr>Male in 60-79 Lv3 PCoA with Unweighted unifrac distance</vt:lpstr>
      <vt:lpstr>Corr between food groups and Axes. (heatmap) Axes 1 and 2 </vt:lpstr>
      <vt:lpstr>Male in 60to79 PCA test separation using adonis by feeding Euclidean distance matrix to the model.</vt:lpstr>
      <vt:lpstr>[sorted food$SEQN first] Male in 60to79 PCA test separation using adonis by feeding Euclidean distance matrix to the model.</vt:lpstr>
      <vt:lpstr>Most updated scripts are….</vt:lpstr>
      <vt:lpstr>What to do next…</vt:lpstr>
      <vt:lpstr>Male in 60 and older  (60 plus) </vt:lpstr>
      <vt:lpstr>But…?</vt:lpstr>
      <vt:lpstr>taxonomy column in Food OUT table</vt:lpstr>
      <vt:lpstr>Misc. </vt:lpstr>
      <vt:lpstr>Mistake in 40_ordination_NHANES_xxxx found!!</vt:lpstr>
      <vt:lpstr>Male in 60s Lv2 WEIGHTED</vt:lpstr>
      <vt:lpstr>Male in 60s Lv2 UNweighted</vt:lpstr>
      <vt:lpstr>Male in 60s Lv3 WEIGHTED</vt:lpstr>
      <vt:lpstr>Male in 60s Lv3 UNweighted</vt:lpstr>
      <vt:lpstr>Male in 60s Lv4 WEIGHTED</vt:lpstr>
      <vt:lpstr>Male in 60s Lv4 UNweighted</vt:lpstr>
      <vt:lpstr>Male in 60s Lv5</vt:lpstr>
      <vt:lpstr>Males in 60s Lv4 and Lv5</vt:lpstr>
      <vt:lpstr>Males in 60s Lv6</vt:lpstr>
      <vt:lpstr>Males in 60s PCA Nutrients</vt:lpstr>
      <vt:lpstr>Males in 60s BMI</vt:lpstr>
      <vt:lpstr>Males in 60s KCAL</vt:lpstr>
      <vt:lpstr>Male in 60s PCA Nutrients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Sadohara, Rie</dc:creator>
  <cp:lastModifiedBy>Sadohara, Rie</cp:lastModifiedBy>
  <cp:revision>57</cp:revision>
  <dcterms:created xsi:type="dcterms:W3CDTF">2022-10-08T11:32:53Z</dcterms:created>
  <dcterms:modified xsi:type="dcterms:W3CDTF">2022-10-30T02:26:47Z</dcterms:modified>
</cp:coreProperties>
</file>